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74" r:id="rId3"/>
    <p:sldId id="263" r:id="rId4"/>
    <p:sldId id="269" r:id="rId5"/>
    <p:sldId id="333" r:id="rId6"/>
    <p:sldId id="330" r:id="rId7"/>
    <p:sldId id="329" r:id="rId8"/>
    <p:sldId id="331" r:id="rId9"/>
    <p:sldId id="326" r:id="rId10"/>
    <p:sldId id="341" r:id="rId11"/>
    <p:sldId id="332" r:id="rId12"/>
    <p:sldId id="297" r:id="rId13"/>
    <p:sldId id="343" r:id="rId14"/>
    <p:sldId id="342" r:id="rId15"/>
    <p:sldId id="334" r:id="rId16"/>
    <p:sldId id="319" r:id="rId17"/>
    <p:sldId id="340" r:id="rId18"/>
    <p:sldId id="345" r:id="rId19"/>
    <p:sldId id="346" r:id="rId20"/>
    <p:sldId id="347" r:id="rId21"/>
    <p:sldId id="348" r:id="rId22"/>
    <p:sldId id="349" r:id="rId23"/>
    <p:sldId id="363" r:id="rId24"/>
    <p:sldId id="366" r:id="rId25"/>
    <p:sldId id="365" r:id="rId26"/>
    <p:sldId id="350" r:id="rId27"/>
    <p:sldId id="376" r:id="rId28"/>
    <p:sldId id="358" r:id="rId29"/>
    <p:sldId id="380" r:id="rId30"/>
    <p:sldId id="377" r:id="rId31"/>
    <p:sldId id="359" r:id="rId32"/>
    <p:sldId id="364" r:id="rId33"/>
    <p:sldId id="352" r:id="rId34"/>
    <p:sldId id="276" r:id="rId35"/>
    <p:sldId id="354" r:id="rId36"/>
    <p:sldId id="353" r:id="rId37"/>
    <p:sldId id="355" r:id="rId38"/>
    <p:sldId id="367" r:id="rId39"/>
    <p:sldId id="368" r:id="rId40"/>
    <p:sldId id="371" r:id="rId41"/>
    <p:sldId id="370" r:id="rId42"/>
    <p:sldId id="373" r:id="rId43"/>
    <p:sldId id="321" r:id="rId44"/>
    <p:sldId id="379" r:id="rId45"/>
    <p:sldId id="374" r:id="rId46"/>
    <p:sldId id="375" r:id="rId47"/>
    <p:sldId id="372" r:id="rId48"/>
    <p:sldId id="339" r:id="rId49"/>
    <p:sldId id="320" r:id="rId50"/>
    <p:sldId id="378" r:id="rId51"/>
    <p:sldId id="362" r:id="rId52"/>
    <p:sldId id="381" r:id="rId53"/>
    <p:sldId id="351" r:id="rId54"/>
    <p:sldId id="38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9D18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7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33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78A5F-2A79-416F-8ABD-E062CB684EA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ACF37-FE19-4DB2-99BF-71C8C0884A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6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7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0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1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8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2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5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7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1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7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8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iyPyl0T6sA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iyPyl0T6sA" TargetMode="External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d3-eiid-Uw" TargetMode="External"/><Relationship Id="rId4" Type="http://schemas.openxmlformats.org/officeDocument/2006/relationships/hyperlink" Target="https://www.youtube.com/watch?v=Jd3-eiid-Uw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vvvv.org/contribution/vvvv.tutorials.mapping.3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mesh.brown.edu/calibr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ragraman/Unity3DProjectionMapping/blob/master/Assets/Scripts/Homography.c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SPATIAL </a:t>
            </a:r>
            <a:br>
              <a:rPr lang="en-US" dirty="0" smtClean="0"/>
            </a:br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8658" y="3602038"/>
            <a:ext cx="6534684" cy="1655762"/>
          </a:xfrm>
        </p:spPr>
        <p:txBody>
          <a:bodyPr/>
          <a:lstStyle/>
          <a:p>
            <a:r>
              <a:rPr lang="en-US" dirty="0" smtClean="0"/>
              <a:t>(The title is funny because it means different things depending on where you put the emphasis)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227" y="1122363"/>
            <a:ext cx="3458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PROJECTION - BASED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48045" y="1888226"/>
            <a:ext cx="2329132" cy="535400"/>
          </a:xfrm>
          <a:custGeom>
            <a:avLst/>
            <a:gdLst>
              <a:gd name="connsiteX0" fmla="*/ 0 w 2329132"/>
              <a:gd name="connsiteY0" fmla="*/ 448574 h 535400"/>
              <a:gd name="connsiteX1" fmla="*/ 43132 w 2329132"/>
              <a:gd name="connsiteY1" fmla="*/ 431321 h 535400"/>
              <a:gd name="connsiteX2" fmla="*/ 69012 w 2329132"/>
              <a:gd name="connsiteY2" fmla="*/ 396816 h 535400"/>
              <a:gd name="connsiteX3" fmla="*/ 138023 w 2329132"/>
              <a:gd name="connsiteY3" fmla="*/ 345057 h 535400"/>
              <a:gd name="connsiteX4" fmla="*/ 172529 w 2329132"/>
              <a:gd name="connsiteY4" fmla="*/ 327804 h 535400"/>
              <a:gd name="connsiteX5" fmla="*/ 241540 w 2329132"/>
              <a:gd name="connsiteY5" fmla="*/ 267419 h 535400"/>
              <a:gd name="connsiteX6" fmla="*/ 267419 w 2329132"/>
              <a:gd name="connsiteY6" fmla="*/ 241540 h 535400"/>
              <a:gd name="connsiteX7" fmla="*/ 301925 w 2329132"/>
              <a:gd name="connsiteY7" fmla="*/ 189782 h 535400"/>
              <a:gd name="connsiteX8" fmla="*/ 310551 w 2329132"/>
              <a:gd name="connsiteY8" fmla="*/ 163902 h 535400"/>
              <a:gd name="connsiteX9" fmla="*/ 276046 w 2329132"/>
              <a:gd name="connsiteY9" fmla="*/ 301925 h 535400"/>
              <a:gd name="connsiteX10" fmla="*/ 250166 w 2329132"/>
              <a:gd name="connsiteY10" fmla="*/ 388189 h 535400"/>
              <a:gd name="connsiteX11" fmla="*/ 241540 w 2329132"/>
              <a:gd name="connsiteY11" fmla="*/ 457200 h 535400"/>
              <a:gd name="connsiteX12" fmla="*/ 258793 w 2329132"/>
              <a:gd name="connsiteY12" fmla="*/ 431321 h 535400"/>
              <a:gd name="connsiteX13" fmla="*/ 276046 w 2329132"/>
              <a:gd name="connsiteY13" fmla="*/ 396816 h 535400"/>
              <a:gd name="connsiteX14" fmla="*/ 284672 w 2329132"/>
              <a:gd name="connsiteY14" fmla="*/ 370936 h 535400"/>
              <a:gd name="connsiteX15" fmla="*/ 370936 w 2329132"/>
              <a:gd name="connsiteY15" fmla="*/ 250166 h 535400"/>
              <a:gd name="connsiteX16" fmla="*/ 388189 w 2329132"/>
              <a:gd name="connsiteY16" fmla="*/ 215661 h 535400"/>
              <a:gd name="connsiteX17" fmla="*/ 465827 w 2329132"/>
              <a:gd name="connsiteY17" fmla="*/ 120770 h 535400"/>
              <a:gd name="connsiteX18" fmla="*/ 526212 w 2329132"/>
              <a:gd name="connsiteY18" fmla="*/ 51759 h 535400"/>
              <a:gd name="connsiteX19" fmla="*/ 543464 w 2329132"/>
              <a:gd name="connsiteY19" fmla="*/ 86265 h 535400"/>
              <a:gd name="connsiteX20" fmla="*/ 526212 w 2329132"/>
              <a:gd name="connsiteY20" fmla="*/ 258793 h 535400"/>
              <a:gd name="connsiteX21" fmla="*/ 517585 w 2329132"/>
              <a:gd name="connsiteY21" fmla="*/ 362310 h 535400"/>
              <a:gd name="connsiteX22" fmla="*/ 491706 w 2329132"/>
              <a:gd name="connsiteY22" fmla="*/ 439948 h 535400"/>
              <a:gd name="connsiteX23" fmla="*/ 500332 w 2329132"/>
              <a:gd name="connsiteY23" fmla="*/ 414068 h 535400"/>
              <a:gd name="connsiteX24" fmla="*/ 517585 w 2329132"/>
              <a:gd name="connsiteY24" fmla="*/ 388189 h 535400"/>
              <a:gd name="connsiteX25" fmla="*/ 595223 w 2329132"/>
              <a:gd name="connsiteY25" fmla="*/ 310551 h 535400"/>
              <a:gd name="connsiteX26" fmla="*/ 715993 w 2329132"/>
              <a:gd name="connsiteY26" fmla="*/ 215661 h 535400"/>
              <a:gd name="connsiteX27" fmla="*/ 862642 w 2329132"/>
              <a:gd name="connsiteY27" fmla="*/ 120770 h 535400"/>
              <a:gd name="connsiteX28" fmla="*/ 940280 w 2329132"/>
              <a:gd name="connsiteY28" fmla="*/ 60385 h 535400"/>
              <a:gd name="connsiteX29" fmla="*/ 940280 w 2329132"/>
              <a:gd name="connsiteY29" fmla="*/ 138023 h 535400"/>
              <a:gd name="connsiteX30" fmla="*/ 879895 w 2329132"/>
              <a:gd name="connsiteY30" fmla="*/ 284672 h 535400"/>
              <a:gd name="connsiteX31" fmla="*/ 871268 w 2329132"/>
              <a:gd name="connsiteY31" fmla="*/ 310551 h 535400"/>
              <a:gd name="connsiteX32" fmla="*/ 854015 w 2329132"/>
              <a:gd name="connsiteY32" fmla="*/ 345057 h 535400"/>
              <a:gd name="connsiteX33" fmla="*/ 810883 w 2329132"/>
              <a:gd name="connsiteY33" fmla="*/ 439948 h 535400"/>
              <a:gd name="connsiteX34" fmla="*/ 802257 w 2329132"/>
              <a:gd name="connsiteY34" fmla="*/ 474453 h 535400"/>
              <a:gd name="connsiteX35" fmla="*/ 810883 w 2329132"/>
              <a:gd name="connsiteY35" fmla="*/ 448574 h 535400"/>
              <a:gd name="connsiteX36" fmla="*/ 836763 w 2329132"/>
              <a:gd name="connsiteY36" fmla="*/ 405442 h 535400"/>
              <a:gd name="connsiteX37" fmla="*/ 862642 w 2329132"/>
              <a:gd name="connsiteY37" fmla="*/ 379563 h 535400"/>
              <a:gd name="connsiteX38" fmla="*/ 879895 w 2329132"/>
              <a:gd name="connsiteY38" fmla="*/ 353683 h 535400"/>
              <a:gd name="connsiteX39" fmla="*/ 940280 w 2329132"/>
              <a:gd name="connsiteY39" fmla="*/ 276046 h 535400"/>
              <a:gd name="connsiteX40" fmla="*/ 974785 w 2329132"/>
              <a:gd name="connsiteY40" fmla="*/ 250166 h 535400"/>
              <a:gd name="connsiteX41" fmla="*/ 992038 w 2329132"/>
              <a:gd name="connsiteY41" fmla="*/ 224287 h 535400"/>
              <a:gd name="connsiteX42" fmla="*/ 1104181 w 2329132"/>
              <a:gd name="connsiteY42" fmla="*/ 103517 h 535400"/>
              <a:gd name="connsiteX43" fmla="*/ 1130061 w 2329132"/>
              <a:gd name="connsiteY43" fmla="*/ 77638 h 535400"/>
              <a:gd name="connsiteX44" fmla="*/ 1190446 w 2329132"/>
              <a:gd name="connsiteY44" fmla="*/ 0 h 535400"/>
              <a:gd name="connsiteX45" fmla="*/ 1181819 w 2329132"/>
              <a:gd name="connsiteY45" fmla="*/ 43132 h 535400"/>
              <a:gd name="connsiteX46" fmla="*/ 1173193 w 2329132"/>
              <a:gd name="connsiteY46" fmla="*/ 94891 h 535400"/>
              <a:gd name="connsiteX47" fmla="*/ 1155940 w 2329132"/>
              <a:gd name="connsiteY47" fmla="*/ 163902 h 535400"/>
              <a:gd name="connsiteX48" fmla="*/ 1121434 w 2329132"/>
              <a:gd name="connsiteY48" fmla="*/ 336431 h 535400"/>
              <a:gd name="connsiteX49" fmla="*/ 1095555 w 2329132"/>
              <a:gd name="connsiteY49" fmla="*/ 422695 h 535400"/>
              <a:gd name="connsiteX50" fmla="*/ 1086929 w 2329132"/>
              <a:gd name="connsiteY50" fmla="*/ 448574 h 535400"/>
              <a:gd name="connsiteX51" fmla="*/ 1130061 w 2329132"/>
              <a:gd name="connsiteY51" fmla="*/ 422695 h 535400"/>
              <a:gd name="connsiteX52" fmla="*/ 1216325 w 2329132"/>
              <a:gd name="connsiteY52" fmla="*/ 353683 h 535400"/>
              <a:gd name="connsiteX53" fmla="*/ 1380227 w 2329132"/>
              <a:gd name="connsiteY53" fmla="*/ 241540 h 535400"/>
              <a:gd name="connsiteX54" fmla="*/ 1423359 w 2329132"/>
              <a:gd name="connsiteY54" fmla="*/ 215661 h 535400"/>
              <a:gd name="connsiteX55" fmla="*/ 1544129 w 2329132"/>
              <a:gd name="connsiteY55" fmla="*/ 155276 h 535400"/>
              <a:gd name="connsiteX56" fmla="*/ 1570008 w 2329132"/>
              <a:gd name="connsiteY56" fmla="*/ 138023 h 535400"/>
              <a:gd name="connsiteX57" fmla="*/ 1604513 w 2329132"/>
              <a:gd name="connsiteY57" fmla="*/ 112144 h 535400"/>
              <a:gd name="connsiteX58" fmla="*/ 1656272 w 2329132"/>
              <a:gd name="connsiteY58" fmla="*/ 94891 h 535400"/>
              <a:gd name="connsiteX59" fmla="*/ 1690778 w 2329132"/>
              <a:gd name="connsiteY59" fmla="*/ 120770 h 535400"/>
              <a:gd name="connsiteX60" fmla="*/ 1664898 w 2329132"/>
              <a:gd name="connsiteY60" fmla="*/ 345057 h 535400"/>
              <a:gd name="connsiteX61" fmla="*/ 1682151 w 2329132"/>
              <a:gd name="connsiteY61" fmla="*/ 327804 h 535400"/>
              <a:gd name="connsiteX62" fmla="*/ 1751163 w 2329132"/>
              <a:gd name="connsiteY62" fmla="*/ 284672 h 535400"/>
              <a:gd name="connsiteX63" fmla="*/ 1820174 w 2329132"/>
              <a:gd name="connsiteY63" fmla="*/ 241540 h 535400"/>
              <a:gd name="connsiteX64" fmla="*/ 1863306 w 2329132"/>
              <a:gd name="connsiteY64" fmla="*/ 215661 h 535400"/>
              <a:gd name="connsiteX65" fmla="*/ 1915064 w 2329132"/>
              <a:gd name="connsiteY65" fmla="*/ 198408 h 535400"/>
              <a:gd name="connsiteX66" fmla="*/ 1889185 w 2329132"/>
              <a:gd name="connsiteY66" fmla="*/ 241540 h 535400"/>
              <a:gd name="connsiteX67" fmla="*/ 1871932 w 2329132"/>
              <a:gd name="connsiteY67" fmla="*/ 293299 h 535400"/>
              <a:gd name="connsiteX68" fmla="*/ 1794295 w 2329132"/>
              <a:gd name="connsiteY68" fmla="*/ 414068 h 535400"/>
              <a:gd name="connsiteX69" fmla="*/ 1785668 w 2329132"/>
              <a:gd name="connsiteY69" fmla="*/ 439948 h 535400"/>
              <a:gd name="connsiteX70" fmla="*/ 1768415 w 2329132"/>
              <a:gd name="connsiteY70" fmla="*/ 465827 h 535400"/>
              <a:gd name="connsiteX71" fmla="*/ 1751163 w 2329132"/>
              <a:gd name="connsiteY71" fmla="*/ 508959 h 535400"/>
              <a:gd name="connsiteX72" fmla="*/ 1742536 w 2329132"/>
              <a:gd name="connsiteY72" fmla="*/ 534838 h 535400"/>
              <a:gd name="connsiteX73" fmla="*/ 1785668 w 2329132"/>
              <a:gd name="connsiteY73" fmla="*/ 517585 h 535400"/>
              <a:gd name="connsiteX74" fmla="*/ 1820174 w 2329132"/>
              <a:gd name="connsiteY74" fmla="*/ 508959 h 535400"/>
              <a:gd name="connsiteX75" fmla="*/ 1880559 w 2329132"/>
              <a:gd name="connsiteY75" fmla="*/ 483080 h 535400"/>
              <a:gd name="connsiteX76" fmla="*/ 2070340 w 2329132"/>
              <a:gd name="connsiteY76" fmla="*/ 422695 h 535400"/>
              <a:gd name="connsiteX77" fmla="*/ 2122098 w 2329132"/>
              <a:gd name="connsiteY77" fmla="*/ 414068 h 535400"/>
              <a:gd name="connsiteX78" fmla="*/ 2191110 w 2329132"/>
              <a:gd name="connsiteY78" fmla="*/ 396816 h 535400"/>
              <a:gd name="connsiteX79" fmla="*/ 2234242 w 2329132"/>
              <a:gd name="connsiteY79" fmla="*/ 388189 h 535400"/>
              <a:gd name="connsiteX80" fmla="*/ 2294627 w 2329132"/>
              <a:gd name="connsiteY80" fmla="*/ 362310 h 535400"/>
              <a:gd name="connsiteX81" fmla="*/ 2329132 w 2329132"/>
              <a:gd name="connsiteY81" fmla="*/ 353683 h 5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329132" h="535400">
                <a:moveTo>
                  <a:pt x="0" y="448574"/>
                </a:moveTo>
                <a:cubicBezTo>
                  <a:pt x="14377" y="442823"/>
                  <a:pt x="30744" y="440612"/>
                  <a:pt x="43132" y="431321"/>
                </a:cubicBezTo>
                <a:cubicBezTo>
                  <a:pt x="54634" y="422695"/>
                  <a:pt x="58374" y="406487"/>
                  <a:pt x="69012" y="396816"/>
                </a:cubicBezTo>
                <a:cubicBezTo>
                  <a:pt x="90289" y="377474"/>
                  <a:pt x="114098" y="361007"/>
                  <a:pt x="138023" y="345057"/>
                </a:cubicBezTo>
                <a:cubicBezTo>
                  <a:pt x="148723" y="337924"/>
                  <a:pt x="162241" y="335520"/>
                  <a:pt x="172529" y="327804"/>
                </a:cubicBezTo>
                <a:cubicBezTo>
                  <a:pt x="196982" y="309464"/>
                  <a:pt x="218923" y="287980"/>
                  <a:pt x="241540" y="267419"/>
                </a:cubicBezTo>
                <a:cubicBezTo>
                  <a:pt x="250567" y="259213"/>
                  <a:pt x="259929" y="251170"/>
                  <a:pt x="267419" y="241540"/>
                </a:cubicBezTo>
                <a:cubicBezTo>
                  <a:pt x="280149" y="225173"/>
                  <a:pt x="290423" y="207035"/>
                  <a:pt x="301925" y="189782"/>
                </a:cubicBezTo>
                <a:cubicBezTo>
                  <a:pt x="304800" y="181155"/>
                  <a:pt x="312596" y="155042"/>
                  <a:pt x="310551" y="163902"/>
                </a:cubicBezTo>
                <a:cubicBezTo>
                  <a:pt x="299887" y="210111"/>
                  <a:pt x="289673" y="256502"/>
                  <a:pt x="276046" y="301925"/>
                </a:cubicBezTo>
                <a:lnTo>
                  <a:pt x="250166" y="388189"/>
                </a:lnTo>
                <a:cubicBezTo>
                  <a:pt x="247291" y="411193"/>
                  <a:pt x="236993" y="434468"/>
                  <a:pt x="241540" y="457200"/>
                </a:cubicBezTo>
                <a:cubicBezTo>
                  <a:pt x="243573" y="467366"/>
                  <a:pt x="253649" y="440323"/>
                  <a:pt x="258793" y="431321"/>
                </a:cubicBezTo>
                <a:cubicBezTo>
                  <a:pt x="265173" y="420156"/>
                  <a:pt x="270981" y="408636"/>
                  <a:pt x="276046" y="396816"/>
                </a:cubicBezTo>
                <a:cubicBezTo>
                  <a:pt x="279628" y="388458"/>
                  <a:pt x="279732" y="378570"/>
                  <a:pt x="284672" y="370936"/>
                </a:cubicBezTo>
                <a:cubicBezTo>
                  <a:pt x="311547" y="329401"/>
                  <a:pt x="343494" y="291329"/>
                  <a:pt x="370936" y="250166"/>
                </a:cubicBezTo>
                <a:cubicBezTo>
                  <a:pt x="378069" y="239466"/>
                  <a:pt x="380584" y="226031"/>
                  <a:pt x="388189" y="215661"/>
                </a:cubicBezTo>
                <a:cubicBezTo>
                  <a:pt x="412357" y="182705"/>
                  <a:pt x="441659" y="153726"/>
                  <a:pt x="465827" y="120770"/>
                </a:cubicBezTo>
                <a:cubicBezTo>
                  <a:pt x="520089" y="46777"/>
                  <a:pt x="431839" y="127258"/>
                  <a:pt x="526212" y="51759"/>
                </a:cubicBezTo>
                <a:cubicBezTo>
                  <a:pt x="531963" y="63261"/>
                  <a:pt x="542852" y="73420"/>
                  <a:pt x="543464" y="86265"/>
                </a:cubicBezTo>
                <a:cubicBezTo>
                  <a:pt x="548807" y="198480"/>
                  <a:pt x="547629" y="194539"/>
                  <a:pt x="526212" y="258793"/>
                </a:cubicBezTo>
                <a:cubicBezTo>
                  <a:pt x="523336" y="293299"/>
                  <a:pt x="521880" y="327952"/>
                  <a:pt x="517585" y="362310"/>
                </a:cubicBezTo>
                <a:cubicBezTo>
                  <a:pt x="514839" y="384276"/>
                  <a:pt x="500777" y="421808"/>
                  <a:pt x="491706" y="439948"/>
                </a:cubicBezTo>
                <a:cubicBezTo>
                  <a:pt x="487639" y="448081"/>
                  <a:pt x="496265" y="422201"/>
                  <a:pt x="500332" y="414068"/>
                </a:cubicBezTo>
                <a:cubicBezTo>
                  <a:pt x="504968" y="404795"/>
                  <a:pt x="510579" y="395832"/>
                  <a:pt x="517585" y="388189"/>
                </a:cubicBezTo>
                <a:cubicBezTo>
                  <a:pt x="542316" y="361210"/>
                  <a:pt x="566445" y="333162"/>
                  <a:pt x="595223" y="310551"/>
                </a:cubicBezTo>
                <a:cubicBezTo>
                  <a:pt x="635480" y="278921"/>
                  <a:pt x="675036" y="246379"/>
                  <a:pt x="715993" y="215661"/>
                </a:cubicBezTo>
                <a:cubicBezTo>
                  <a:pt x="833176" y="127774"/>
                  <a:pt x="791850" y="144369"/>
                  <a:pt x="862642" y="120770"/>
                </a:cubicBezTo>
                <a:cubicBezTo>
                  <a:pt x="888521" y="100642"/>
                  <a:pt x="908131" y="66815"/>
                  <a:pt x="940280" y="60385"/>
                </a:cubicBezTo>
                <a:cubicBezTo>
                  <a:pt x="966171" y="55207"/>
                  <a:pt x="940381" y="137758"/>
                  <a:pt x="940280" y="138023"/>
                </a:cubicBezTo>
                <a:cubicBezTo>
                  <a:pt x="921460" y="187425"/>
                  <a:pt x="896614" y="234520"/>
                  <a:pt x="879895" y="284672"/>
                </a:cubicBezTo>
                <a:cubicBezTo>
                  <a:pt x="877019" y="293298"/>
                  <a:pt x="874850" y="302193"/>
                  <a:pt x="871268" y="310551"/>
                </a:cubicBezTo>
                <a:cubicBezTo>
                  <a:pt x="866202" y="322371"/>
                  <a:pt x="858410" y="332972"/>
                  <a:pt x="854015" y="345057"/>
                </a:cubicBezTo>
                <a:cubicBezTo>
                  <a:pt x="821588" y="434233"/>
                  <a:pt x="857033" y="378416"/>
                  <a:pt x="810883" y="439948"/>
                </a:cubicBezTo>
                <a:cubicBezTo>
                  <a:pt x="808008" y="451450"/>
                  <a:pt x="802257" y="462597"/>
                  <a:pt x="802257" y="474453"/>
                </a:cubicBezTo>
                <a:cubicBezTo>
                  <a:pt x="802257" y="483546"/>
                  <a:pt x="806816" y="456707"/>
                  <a:pt x="810883" y="448574"/>
                </a:cubicBezTo>
                <a:cubicBezTo>
                  <a:pt x="818381" y="433577"/>
                  <a:pt x="826703" y="418855"/>
                  <a:pt x="836763" y="405442"/>
                </a:cubicBezTo>
                <a:cubicBezTo>
                  <a:pt x="844083" y="395682"/>
                  <a:pt x="854832" y="388935"/>
                  <a:pt x="862642" y="379563"/>
                </a:cubicBezTo>
                <a:cubicBezTo>
                  <a:pt x="869279" y="371598"/>
                  <a:pt x="873674" y="361977"/>
                  <a:pt x="879895" y="353683"/>
                </a:cubicBezTo>
                <a:cubicBezTo>
                  <a:pt x="899566" y="327455"/>
                  <a:pt x="918126" y="300214"/>
                  <a:pt x="940280" y="276046"/>
                </a:cubicBezTo>
                <a:cubicBezTo>
                  <a:pt x="949995" y="265448"/>
                  <a:pt x="964619" y="260332"/>
                  <a:pt x="974785" y="250166"/>
                </a:cubicBezTo>
                <a:cubicBezTo>
                  <a:pt x="982116" y="242835"/>
                  <a:pt x="985179" y="232061"/>
                  <a:pt x="992038" y="224287"/>
                </a:cubicBezTo>
                <a:cubicBezTo>
                  <a:pt x="1028385" y="183094"/>
                  <a:pt x="1066530" y="143521"/>
                  <a:pt x="1104181" y="103517"/>
                </a:cubicBezTo>
                <a:cubicBezTo>
                  <a:pt x="1112542" y="94633"/>
                  <a:pt x="1122251" y="87010"/>
                  <a:pt x="1130061" y="77638"/>
                </a:cubicBezTo>
                <a:cubicBezTo>
                  <a:pt x="1179830" y="17915"/>
                  <a:pt x="1160736" y="44566"/>
                  <a:pt x="1190446" y="0"/>
                </a:cubicBezTo>
                <a:cubicBezTo>
                  <a:pt x="1187570" y="14377"/>
                  <a:pt x="1184442" y="28706"/>
                  <a:pt x="1181819" y="43132"/>
                </a:cubicBezTo>
                <a:cubicBezTo>
                  <a:pt x="1178690" y="60341"/>
                  <a:pt x="1176858" y="77788"/>
                  <a:pt x="1173193" y="94891"/>
                </a:cubicBezTo>
                <a:cubicBezTo>
                  <a:pt x="1168225" y="118076"/>
                  <a:pt x="1160310" y="140596"/>
                  <a:pt x="1155940" y="163902"/>
                </a:cubicBezTo>
                <a:cubicBezTo>
                  <a:pt x="1136800" y="265980"/>
                  <a:pt x="1162296" y="213839"/>
                  <a:pt x="1121434" y="336431"/>
                </a:cubicBezTo>
                <a:cubicBezTo>
                  <a:pt x="1101899" y="395038"/>
                  <a:pt x="1125181" y="323941"/>
                  <a:pt x="1095555" y="422695"/>
                </a:cubicBezTo>
                <a:cubicBezTo>
                  <a:pt x="1092942" y="431404"/>
                  <a:pt x="1077836" y="448574"/>
                  <a:pt x="1086929" y="448574"/>
                </a:cubicBezTo>
                <a:cubicBezTo>
                  <a:pt x="1103696" y="448574"/>
                  <a:pt x="1116540" y="432610"/>
                  <a:pt x="1130061" y="422695"/>
                </a:cubicBezTo>
                <a:cubicBezTo>
                  <a:pt x="1159756" y="400918"/>
                  <a:pt x="1185934" y="374477"/>
                  <a:pt x="1216325" y="353683"/>
                </a:cubicBezTo>
                <a:cubicBezTo>
                  <a:pt x="1270959" y="316302"/>
                  <a:pt x="1323462" y="275599"/>
                  <a:pt x="1380227" y="241540"/>
                </a:cubicBezTo>
                <a:cubicBezTo>
                  <a:pt x="1394604" y="232914"/>
                  <a:pt x="1408522" y="223470"/>
                  <a:pt x="1423359" y="215661"/>
                </a:cubicBezTo>
                <a:cubicBezTo>
                  <a:pt x="1463188" y="194699"/>
                  <a:pt x="1504351" y="176335"/>
                  <a:pt x="1544129" y="155276"/>
                </a:cubicBezTo>
                <a:cubicBezTo>
                  <a:pt x="1553292" y="150425"/>
                  <a:pt x="1561572" y="144049"/>
                  <a:pt x="1570008" y="138023"/>
                </a:cubicBezTo>
                <a:cubicBezTo>
                  <a:pt x="1581707" y="129666"/>
                  <a:pt x="1591654" y="118574"/>
                  <a:pt x="1604513" y="112144"/>
                </a:cubicBezTo>
                <a:cubicBezTo>
                  <a:pt x="1620779" y="104011"/>
                  <a:pt x="1639019" y="100642"/>
                  <a:pt x="1656272" y="94891"/>
                </a:cubicBezTo>
                <a:cubicBezTo>
                  <a:pt x="1686813" y="74530"/>
                  <a:pt x="1690778" y="60365"/>
                  <a:pt x="1690778" y="120770"/>
                </a:cubicBezTo>
                <a:cubicBezTo>
                  <a:pt x="1690778" y="315920"/>
                  <a:pt x="1717450" y="266230"/>
                  <a:pt x="1664898" y="345057"/>
                </a:cubicBezTo>
                <a:cubicBezTo>
                  <a:pt x="1644966" y="404855"/>
                  <a:pt x="1662665" y="345519"/>
                  <a:pt x="1682151" y="327804"/>
                </a:cubicBezTo>
                <a:cubicBezTo>
                  <a:pt x="1702224" y="309556"/>
                  <a:pt x="1728592" y="299719"/>
                  <a:pt x="1751163" y="284672"/>
                </a:cubicBezTo>
                <a:cubicBezTo>
                  <a:pt x="1856031" y="214761"/>
                  <a:pt x="1719075" y="297706"/>
                  <a:pt x="1820174" y="241540"/>
                </a:cubicBezTo>
                <a:cubicBezTo>
                  <a:pt x="1834831" y="233397"/>
                  <a:pt x="1848042" y="222599"/>
                  <a:pt x="1863306" y="215661"/>
                </a:cubicBezTo>
                <a:cubicBezTo>
                  <a:pt x="1879862" y="208136"/>
                  <a:pt x="1915064" y="198408"/>
                  <a:pt x="1915064" y="198408"/>
                </a:cubicBezTo>
                <a:cubicBezTo>
                  <a:pt x="1906438" y="212785"/>
                  <a:pt x="1896123" y="226276"/>
                  <a:pt x="1889185" y="241540"/>
                </a:cubicBezTo>
                <a:cubicBezTo>
                  <a:pt x="1881660" y="258096"/>
                  <a:pt x="1880696" y="277364"/>
                  <a:pt x="1871932" y="293299"/>
                </a:cubicBezTo>
                <a:cubicBezTo>
                  <a:pt x="1848869" y="335232"/>
                  <a:pt x="1809429" y="368667"/>
                  <a:pt x="1794295" y="414068"/>
                </a:cubicBezTo>
                <a:cubicBezTo>
                  <a:pt x="1791419" y="422695"/>
                  <a:pt x="1789735" y="431815"/>
                  <a:pt x="1785668" y="439948"/>
                </a:cubicBezTo>
                <a:cubicBezTo>
                  <a:pt x="1781031" y="449221"/>
                  <a:pt x="1773051" y="456554"/>
                  <a:pt x="1768415" y="465827"/>
                </a:cubicBezTo>
                <a:cubicBezTo>
                  <a:pt x="1761490" y="479677"/>
                  <a:pt x="1756600" y="494460"/>
                  <a:pt x="1751163" y="508959"/>
                </a:cubicBezTo>
                <a:cubicBezTo>
                  <a:pt x="1747970" y="517473"/>
                  <a:pt x="1733714" y="532633"/>
                  <a:pt x="1742536" y="534838"/>
                </a:cubicBezTo>
                <a:cubicBezTo>
                  <a:pt x="1757559" y="538594"/>
                  <a:pt x="1770978" y="522482"/>
                  <a:pt x="1785668" y="517585"/>
                </a:cubicBezTo>
                <a:cubicBezTo>
                  <a:pt x="1796916" y="513836"/>
                  <a:pt x="1809032" y="513011"/>
                  <a:pt x="1820174" y="508959"/>
                </a:cubicBezTo>
                <a:cubicBezTo>
                  <a:pt x="1840755" y="501475"/>
                  <a:pt x="1859979" y="490564"/>
                  <a:pt x="1880559" y="483080"/>
                </a:cubicBezTo>
                <a:cubicBezTo>
                  <a:pt x="1902279" y="475182"/>
                  <a:pt x="2024961" y="433167"/>
                  <a:pt x="2070340" y="422695"/>
                </a:cubicBezTo>
                <a:cubicBezTo>
                  <a:pt x="2087383" y="418762"/>
                  <a:pt x="2104996" y="417733"/>
                  <a:pt x="2122098" y="414068"/>
                </a:cubicBezTo>
                <a:cubicBezTo>
                  <a:pt x="2145284" y="409100"/>
                  <a:pt x="2167859" y="401467"/>
                  <a:pt x="2191110" y="396816"/>
                </a:cubicBezTo>
                <a:lnTo>
                  <a:pt x="2234242" y="388189"/>
                </a:lnTo>
                <a:cubicBezTo>
                  <a:pt x="2254370" y="379563"/>
                  <a:pt x="2274047" y="369794"/>
                  <a:pt x="2294627" y="362310"/>
                </a:cubicBezTo>
                <a:cubicBezTo>
                  <a:pt x="2305769" y="358258"/>
                  <a:pt x="2329132" y="353683"/>
                  <a:pt x="2329132" y="35368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1004991" y="2525721"/>
            <a:ext cx="6248219" cy="3041782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25360" h="3566160">
                <a:moveTo>
                  <a:pt x="7325360" y="0"/>
                </a:moveTo>
                <a:lnTo>
                  <a:pt x="7112000" y="182880"/>
                </a:lnTo>
                <a:lnTo>
                  <a:pt x="3220720" y="203200"/>
                </a:lnTo>
                <a:lnTo>
                  <a:pt x="2794000" y="1148080"/>
                </a:lnTo>
                <a:lnTo>
                  <a:pt x="2895600" y="1432560"/>
                </a:lnTo>
                <a:lnTo>
                  <a:pt x="4724400" y="2164080"/>
                </a:lnTo>
                <a:lnTo>
                  <a:pt x="4643120" y="2814320"/>
                </a:lnTo>
                <a:lnTo>
                  <a:pt x="3810000" y="3566160"/>
                </a:lnTo>
                <a:lnTo>
                  <a:pt x="0" y="223520"/>
                </a:lnTo>
                <a:lnTo>
                  <a:pt x="7325360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129325" y="2701073"/>
            <a:ext cx="1045131" cy="1072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885" y="2051332"/>
            <a:ext cx="147066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046773" y="2508389"/>
            <a:ext cx="3241101" cy="3280811"/>
          </a:xfrm>
          <a:custGeom>
            <a:avLst/>
            <a:gdLst>
              <a:gd name="connsiteX0" fmla="*/ 4714240 w 4714240"/>
              <a:gd name="connsiteY0" fmla="*/ 0 h 4795520"/>
              <a:gd name="connsiteX1" fmla="*/ 3840480 w 4714240"/>
              <a:gd name="connsiteY1" fmla="*/ 660400 h 4795520"/>
              <a:gd name="connsiteX2" fmla="*/ 3098800 w 4714240"/>
              <a:gd name="connsiteY2" fmla="*/ 894080 h 4795520"/>
              <a:gd name="connsiteX3" fmla="*/ 2489200 w 4714240"/>
              <a:gd name="connsiteY3" fmla="*/ 1209040 h 4795520"/>
              <a:gd name="connsiteX4" fmla="*/ 2174240 w 4714240"/>
              <a:gd name="connsiteY4" fmla="*/ 1778000 h 4795520"/>
              <a:gd name="connsiteX5" fmla="*/ 2011680 w 4714240"/>
              <a:gd name="connsiteY5" fmla="*/ 2458720 h 4795520"/>
              <a:gd name="connsiteX6" fmla="*/ 1981200 w 4714240"/>
              <a:gd name="connsiteY6" fmla="*/ 2814320 h 4795520"/>
              <a:gd name="connsiteX7" fmla="*/ 1188720 w 4714240"/>
              <a:gd name="connsiteY7" fmla="*/ 3576320 h 4795520"/>
              <a:gd name="connsiteX8" fmla="*/ 0 w 4714240"/>
              <a:gd name="connsiteY8" fmla="*/ 4795520 h 4795520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2184400 w 3799840"/>
              <a:gd name="connsiteY2" fmla="*/ 894080 h 3846396"/>
              <a:gd name="connsiteX3" fmla="*/ 1574800 w 3799840"/>
              <a:gd name="connsiteY3" fmla="*/ 1209040 h 3846396"/>
              <a:gd name="connsiteX4" fmla="*/ 1259840 w 3799840"/>
              <a:gd name="connsiteY4" fmla="*/ 1778000 h 3846396"/>
              <a:gd name="connsiteX5" fmla="*/ 1097280 w 3799840"/>
              <a:gd name="connsiteY5" fmla="*/ 2458720 h 3846396"/>
              <a:gd name="connsiteX6" fmla="*/ 1066800 w 3799840"/>
              <a:gd name="connsiteY6" fmla="*/ 2814320 h 3846396"/>
              <a:gd name="connsiteX7" fmla="*/ 274320 w 3799840"/>
              <a:gd name="connsiteY7" fmla="*/ 3576320 h 3846396"/>
              <a:gd name="connsiteX8" fmla="*/ 0 w 3799840"/>
              <a:gd name="connsiteY8" fmla="*/ 3846396 h 384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9840" h="3846396">
                <a:moveTo>
                  <a:pt x="3799840" y="0"/>
                </a:moveTo>
                <a:lnTo>
                  <a:pt x="2926080" y="660400"/>
                </a:lnTo>
                <a:lnTo>
                  <a:pt x="2184400" y="894080"/>
                </a:lnTo>
                <a:lnTo>
                  <a:pt x="1574800" y="1209040"/>
                </a:lnTo>
                <a:lnTo>
                  <a:pt x="1259840" y="1778000"/>
                </a:lnTo>
                <a:lnTo>
                  <a:pt x="1097280" y="2458720"/>
                </a:lnTo>
                <a:lnTo>
                  <a:pt x="1066800" y="2814320"/>
                </a:lnTo>
                <a:lnTo>
                  <a:pt x="274320" y="3576320"/>
                </a:lnTo>
                <a:cubicBezTo>
                  <a:pt x="-121920" y="3982720"/>
                  <a:pt x="396240" y="3439996"/>
                  <a:pt x="0" y="3846396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 rot="900000">
            <a:off x="562886" y="2417394"/>
            <a:ext cx="528629" cy="511297"/>
            <a:chOff x="2575560" y="4053840"/>
            <a:chExt cx="619760" cy="599440"/>
          </a:xfrm>
        </p:grpSpPr>
        <p:sp>
          <p:nvSpPr>
            <p:cNvPr id="8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5003751" y="2666853"/>
            <a:ext cx="2019189" cy="1663881"/>
          </a:xfrm>
          <a:custGeom>
            <a:avLst/>
            <a:gdLst>
              <a:gd name="connsiteX0" fmla="*/ 0 w 1950720"/>
              <a:gd name="connsiteY0" fmla="*/ 1625600 h 1625600"/>
              <a:gd name="connsiteX1" fmla="*/ 0 w 1950720"/>
              <a:gd name="connsiteY1" fmla="*/ 1625600 h 1625600"/>
              <a:gd name="connsiteX2" fmla="*/ 91440 w 1950720"/>
              <a:gd name="connsiteY2" fmla="*/ 1280160 h 1625600"/>
              <a:gd name="connsiteX3" fmla="*/ 416560 w 1950720"/>
              <a:gd name="connsiteY3" fmla="*/ 680720 h 1625600"/>
              <a:gd name="connsiteX4" fmla="*/ 1016000 w 1950720"/>
              <a:gd name="connsiteY4" fmla="*/ 345440 h 1625600"/>
              <a:gd name="connsiteX5" fmla="*/ 1818640 w 1950720"/>
              <a:gd name="connsiteY5" fmla="*/ 121920 h 1625600"/>
              <a:gd name="connsiteX6" fmla="*/ 1950720 w 1950720"/>
              <a:gd name="connsiteY6" fmla="*/ 0 h 1625600"/>
              <a:gd name="connsiteX0" fmla="*/ 0 w 2367280"/>
              <a:gd name="connsiteY0" fmla="*/ 1950720 h 1950720"/>
              <a:gd name="connsiteX1" fmla="*/ 0 w 2367280"/>
              <a:gd name="connsiteY1" fmla="*/ 1950720 h 1950720"/>
              <a:gd name="connsiteX2" fmla="*/ 91440 w 2367280"/>
              <a:gd name="connsiteY2" fmla="*/ 1605280 h 1950720"/>
              <a:gd name="connsiteX3" fmla="*/ 416560 w 2367280"/>
              <a:gd name="connsiteY3" fmla="*/ 1005840 h 1950720"/>
              <a:gd name="connsiteX4" fmla="*/ 1016000 w 2367280"/>
              <a:gd name="connsiteY4" fmla="*/ 670560 h 1950720"/>
              <a:gd name="connsiteX5" fmla="*/ 1818640 w 2367280"/>
              <a:gd name="connsiteY5" fmla="*/ 447040 h 1950720"/>
              <a:gd name="connsiteX6" fmla="*/ 2367280 w 2367280"/>
              <a:gd name="connsiteY6" fmla="*/ 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7280" h="1950720">
                <a:moveTo>
                  <a:pt x="0" y="1950720"/>
                </a:moveTo>
                <a:lnTo>
                  <a:pt x="0" y="1950720"/>
                </a:lnTo>
                <a:lnTo>
                  <a:pt x="91440" y="1605280"/>
                </a:lnTo>
                <a:lnTo>
                  <a:pt x="416560" y="1005840"/>
                </a:lnTo>
                <a:lnTo>
                  <a:pt x="1016000" y="670560"/>
                </a:lnTo>
                <a:lnTo>
                  <a:pt x="1818640" y="447040"/>
                </a:lnTo>
                <a:lnTo>
                  <a:pt x="2367280" y="0"/>
                </a:ln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0112" y="4892299"/>
            <a:ext cx="1247245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 </a:t>
            </a:r>
          </a:p>
          <a:p>
            <a:r>
              <a:rPr lang="en-US" sz="2800" dirty="0" smtClean="0">
                <a:latin typeface="Futura Light" pitchFamily="50" charset="0"/>
              </a:rPr>
              <a:t>support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83379" y="1731824"/>
            <a:ext cx="1057191" cy="81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5081" y="3652307"/>
            <a:ext cx="2111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Anamorphic </a:t>
            </a:r>
            <a:b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</a:br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“shadow”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3126968" y="2701073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39" name="Connecteur droit 38"/>
          <p:cNvCxnSpPr>
            <a:stCxn id="3" idx="2"/>
          </p:cNvCxnSpPr>
          <p:nvPr/>
        </p:nvCxnSpPr>
        <p:spPr>
          <a:xfrm flipH="1">
            <a:off x="1062644" y="2705533"/>
            <a:ext cx="2655471" cy="6478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3" idx="0"/>
          </p:cNvCxnSpPr>
          <p:nvPr/>
        </p:nvCxnSpPr>
        <p:spPr>
          <a:xfrm flipH="1" flipV="1">
            <a:off x="1062644" y="2770316"/>
            <a:ext cx="2434241" cy="97966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9"/>
          <p:cNvSpPr txBox="1"/>
          <p:nvPr/>
        </p:nvSpPr>
        <p:spPr>
          <a:xfrm>
            <a:off x="1990134" y="4967381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virtual </a:t>
            </a:r>
            <a:r>
              <a:rPr lang="en-US" b="1" i="1" u="sng" dirty="0" smtClean="0"/>
              <a:t>in front </a:t>
            </a:r>
            <a:r>
              <a:rPr lang="en-US" dirty="0" smtClean="0"/>
              <a:t>of physical</a:t>
            </a:r>
            <a:endParaRPr lang="en-US" u="sng" dirty="0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3337082" y="2800095"/>
            <a:ext cx="3371274" cy="93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3171160" y="2990516"/>
            <a:ext cx="2562574" cy="253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6" idx="2"/>
          </p:cNvCxnSpPr>
          <p:nvPr/>
        </p:nvCxnSpPr>
        <p:spPr>
          <a:xfrm>
            <a:off x="3129325" y="3237352"/>
            <a:ext cx="2080431" cy="444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>
            <a:endCxn id="27" idx="2"/>
          </p:cNvCxnSpPr>
          <p:nvPr/>
        </p:nvCxnSpPr>
        <p:spPr>
          <a:xfrm>
            <a:off x="3171160" y="3400491"/>
            <a:ext cx="1910585" cy="6355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38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virtual </a:t>
            </a:r>
            <a:r>
              <a:rPr lang="en-US" b="1" i="1" u="sng" dirty="0" smtClean="0"/>
              <a:t>in front </a:t>
            </a:r>
            <a:r>
              <a:rPr lang="en-US" dirty="0" smtClean="0"/>
              <a:t>of physical</a:t>
            </a:r>
            <a:endParaRPr lang="en-US" u="sng" dirty="0"/>
          </a:p>
        </p:txBody>
      </p:sp>
      <p:grpSp>
        <p:nvGrpSpPr>
          <p:cNvPr id="31" name="Group 5"/>
          <p:cNvGrpSpPr/>
          <p:nvPr/>
        </p:nvGrpSpPr>
        <p:grpSpPr>
          <a:xfrm>
            <a:off x="393758" y="1524772"/>
            <a:ext cx="11404484" cy="5209176"/>
            <a:chOff x="-914399" y="-57874"/>
            <a:chExt cx="15140969" cy="6915874"/>
          </a:xfrm>
        </p:grpSpPr>
        <p:pic>
          <p:nvPicPr>
            <p:cNvPr id="32" name="Picture 2" descr="Image result for anamorphic illusion projecto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0" t="1755" r="12504" b="5512"/>
            <a:stretch/>
          </p:blipFill>
          <p:spPr bwMode="auto">
            <a:xfrm>
              <a:off x="-914399" y="-46300"/>
              <a:ext cx="4356340" cy="689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189" y="-57874"/>
              <a:ext cx="10407381" cy="691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20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-192320" y="1334134"/>
            <a:ext cx="7108289" cy="3574841"/>
            <a:chOff x="-3179861" y="470279"/>
            <a:chExt cx="9017621" cy="4535068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-1160463" y="4383087"/>
              <a:ext cx="359662" cy="12049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-1969759" y="4023259"/>
              <a:ext cx="359662" cy="12049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Parallelogram 36"/>
            <p:cNvSpPr/>
            <p:nvPr/>
          </p:nvSpPr>
          <p:spPr>
            <a:xfrm rot="5400000">
              <a:off x="885865" y="261852"/>
              <a:ext cx="4092320" cy="4509174"/>
            </a:xfrm>
            <a:prstGeom prst="parallelogram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Parallelogram 4"/>
            <p:cNvSpPr/>
            <p:nvPr/>
          </p:nvSpPr>
          <p:spPr>
            <a:xfrm rot="5400000">
              <a:off x="585244" y="1364002"/>
              <a:ext cx="2881822" cy="3401068"/>
            </a:xfrm>
            <a:prstGeom prst="parallelogram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354757" y="4520348"/>
              <a:ext cx="1844709" cy="37067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354757" y="1527764"/>
              <a:ext cx="1812962" cy="85288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25955" y="470279"/>
              <a:ext cx="548187" cy="1224266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-2353987" y="4614899"/>
              <a:ext cx="1922139" cy="390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</a:rPr>
                <a:t>Right eye location</a:t>
              </a:r>
            </a:p>
          </p:txBody>
        </p:sp>
        <p:sp>
          <p:nvSpPr>
            <p:cNvPr id="28" name="Parallelogram 27"/>
            <p:cNvSpPr/>
            <p:nvPr/>
          </p:nvSpPr>
          <p:spPr>
            <a:xfrm rot="5400000">
              <a:off x="248291" y="1720405"/>
              <a:ext cx="2527830" cy="3024412"/>
            </a:xfrm>
            <a:prstGeom prst="parallelogram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" name="Straight Connector 9"/>
            <p:cNvCxnSpPr>
              <a:endCxn id="11" idx="6"/>
            </p:cNvCxnSpPr>
            <p:nvPr/>
          </p:nvCxnSpPr>
          <p:spPr>
            <a:xfrm flipH="1">
              <a:off x="-1119856" y="1713587"/>
              <a:ext cx="1227562" cy="280676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1" idx="6"/>
            </p:cNvCxnSpPr>
            <p:nvPr/>
          </p:nvCxnSpPr>
          <p:spPr>
            <a:xfrm flipH="1">
              <a:off x="-1119856" y="2380646"/>
              <a:ext cx="4474613" cy="213970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-1073595" y="1818752"/>
              <a:ext cx="1033058" cy="390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Window</a:t>
              </a:r>
              <a:endParaRPr lang="en-US" sz="1400" b="1" dirty="0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 flipV="1">
              <a:off x="-1093815" y="4501595"/>
              <a:ext cx="4448572" cy="106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-1252990" y="4453781"/>
              <a:ext cx="133134" cy="1331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/>
            <p:cNvSpPr/>
            <p:nvPr/>
          </p:nvSpPr>
          <p:spPr>
            <a:xfrm>
              <a:off x="-2062286" y="4093953"/>
              <a:ext cx="133134" cy="1331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-2036245" y="798095"/>
              <a:ext cx="3113664" cy="3376468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-2036244" y="2348841"/>
              <a:ext cx="5738702" cy="1825722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-2036245" y="4174564"/>
              <a:ext cx="5681470" cy="360826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arallelogram 50"/>
            <p:cNvSpPr/>
            <p:nvPr/>
          </p:nvSpPr>
          <p:spPr>
            <a:xfrm rot="5400000">
              <a:off x="1474545" y="325580"/>
              <a:ext cx="3935754" cy="4730005"/>
            </a:xfrm>
            <a:prstGeom prst="parallelogram">
              <a:avLst/>
            </a:prstGeom>
            <a:noFill/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Parallelogram 52"/>
            <p:cNvSpPr/>
            <p:nvPr/>
          </p:nvSpPr>
          <p:spPr>
            <a:xfrm rot="5400000">
              <a:off x="322854" y="1481402"/>
              <a:ext cx="2835004" cy="3228802"/>
            </a:xfrm>
            <a:prstGeom prst="parallelogram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324757" y="798006"/>
              <a:ext cx="752662" cy="810718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3726689" y="1713587"/>
              <a:ext cx="2026128" cy="623277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3726689" y="4512271"/>
              <a:ext cx="2111071" cy="142044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-3179861" y="4256516"/>
              <a:ext cx="1788329" cy="390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B0F0"/>
                  </a:solidFill>
                </a:rPr>
                <a:t>Left eye location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230539" y="3065317"/>
            <a:ext cx="7268217" cy="3656438"/>
            <a:chOff x="3282429" y="2251883"/>
            <a:chExt cx="8995834" cy="4525554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5493792" y="6182647"/>
              <a:ext cx="359662" cy="12049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470744" y="5804863"/>
              <a:ext cx="359662" cy="12049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arallelogram 34"/>
            <p:cNvSpPr/>
            <p:nvPr/>
          </p:nvSpPr>
          <p:spPr>
            <a:xfrm rot="5400000">
              <a:off x="7326368" y="2043456"/>
              <a:ext cx="4092320" cy="4509174"/>
            </a:xfrm>
            <a:prstGeom prst="parallelogram">
              <a:avLst/>
            </a:prstGeom>
            <a:noFill/>
            <a:ln w="952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Parallelogram 41"/>
            <p:cNvSpPr/>
            <p:nvPr/>
          </p:nvSpPr>
          <p:spPr>
            <a:xfrm rot="5400000">
              <a:off x="5353635" y="4896198"/>
              <a:ext cx="1551096" cy="1017650"/>
            </a:xfrm>
            <a:prstGeom prst="parallelogram">
              <a:avLst>
                <a:gd name="adj" fmla="val 60376"/>
              </a:avLst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7443086" y="6339019"/>
              <a:ext cx="419688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443086" y="3309371"/>
              <a:ext cx="4165136" cy="201203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6109355" y="2251886"/>
              <a:ext cx="1005290" cy="2533825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109935" y="6396503"/>
              <a:ext cx="1875303" cy="380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</a:rPr>
                <a:t>Right eye location</a:t>
              </a:r>
            </a:p>
          </p:txBody>
        </p:sp>
        <p:sp>
          <p:nvSpPr>
            <p:cNvPr id="49" name="Parallelogram 48"/>
            <p:cNvSpPr/>
            <p:nvPr/>
          </p:nvSpPr>
          <p:spPr>
            <a:xfrm rot="5400000">
              <a:off x="5773548" y="5566762"/>
              <a:ext cx="820505" cy="694861"/>
            </a:xfrm>
            <a:prstGeom prst="parallelogram">
              <a:avLst>
                <a:gd name="adj" fmla="val 42127"/>
              </a:avLst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19090" y="4693740"/>
              <a:ext cx="1660393" cy="380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Stereo eyewear</a:t>
              </a:r>
              <a:endParaRPr lang="en-US" sz="1400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5496930" y="6326649"/>
              <a:ext cx="2436010" cy="1378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5399983" y="6265744"/>
              <a:ext cx="133134" cy="1331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" name="Oval 56"/>
            <p:cNvSpPr/>
            <p:nvPr/>
          </p:nvSpPr>
          <p:spPr>
            <a:xfrm>
              <a:off x="4378217" y="5875557"/>
              <a:ext cx="133134" cy="1331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4404258" y="5228374"/>
              <a:ext cx="2242523" cy="72779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Parallelogram 60"/>
            <p:cNvSpPr/>
            <p:nvPr/>
          </p:nvSpPr>
          <p:spPr>
            <a:xfrm rot="5400000">
              <a:off x="7915048" y="2107184"/>
              <a:ext cx="3935754" cy="4730005"/>
            </a:xfrm>
            <a:prstGeom prst="parallelogram">
              <a:avLst/>
            </a:prstGeom>
            <a:noFill/>
            <a:ln w="952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5616295" y="2504310"/>
              <a:ext cx="1911551" cy="2092035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638008" y="3495192"/>
              <a:ext cx="5555312" cy="1739385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622303" y="6164594"/>
              <a:ext cx="5655960" cy="271325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282429" y="6038120"/>
              <a:ext cx="1744755" cy="380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B0F0"/>
                  </a:solidFill>
                </a:rPr>
                <a:t>Left eye location</a:t>
              </a:r>
            </a:p>
          </p:txBody>
        </p:sp>
        <p:sp>
          <p:nvSpPr>
            <p:cNvPr id="68" name="Parallelogram 67"/>
            <p:cNvSpPr/>
            <p:nvPr/>
          </p:nvSpPr>
          <p:spPr>
            <a:xfrm rot="5400000">
              <a:off x="5032373" y="5269775"/>
              <a:ext cx="801208" cy="637632"/>
            </a:xfrm>
            <a:prstGeom prst="parallelogram">
              <a:avLst>
                <a:gd name="adj" fmla="val 42127"/>
              </a:avLst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Parallelogram 68"/>
            <p:cNvSpPr/>
            <p:nvPr/>
          </p:nvSpPr>
          <p:spPr>
            <a:xfrm rot="5400000">
              <a:off x="6000001" y="4868576"/>
              <a:ext cx="1550250" cy="1351607"/>
            </a:xfrm>
            <a:prstGeom prst="parallelogram">
              <a:avLst>
                <a:gd name="adj" fmla="val 38108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4" name="Straight Connector 73"/>
            <p:cNvCxnSpPr>
              <a:endCxn id="57" idx="3"/>
            </p:cNvCxnSpPr>
            <p:nvPr/>
          </p:nvCxnSpPr>
          <p:spPr>
            <a:xfrm flipH="1">
              <a:off x="4397714" y="4596345"/>
              <a:ext cx="1231708" cy="1392849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endCxn id="57" idx="6"/>
            </p:cNvCxnSpPr>
            <p:nvPr/>
          </p:nvCxnSpPr>
          <p:spPr>
            <a:xfrm flipH="1" flipV="1">
              <a:off x="4511351" y="5942124"/>
              <a:ext cx="2136033" cy="198707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endCxn id="56" idx="3"/>
            </p:cNvCxnSpPr>
            <p:nvPr/>
          </p:nvCxnSpPr>
          <p:spPr>
            <a:xfrm flipH="1">
              <a:off x="5419480" y="5311415"/>
              <a:ext cx="2031450" cy="106796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410104" y="4796717"/>
              <a:ext cx="674006" cy="153825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Parallelogram 51"/>
            <p:cNvSpPr/>
            <p:nvPr/>
          </p:nvSpPr>
          <p:spPr>
            <a:xfrm rot="5400000">
              <a:off x="6664983" y="3462206"/>
              <a:ext cx="2831929" cy="2896954"/>
            </a:xfrm>
            <a:prstGeom prst="parallelogram">
              <a:avLst>
                <a:gd name="adj" fmla="val 3064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88036" y="3200093"/>
              <a:ext cx="1789198" cy="647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Physical </a:t>
              </a: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support </a:t>
              </a:r>
              <a:b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or </a:t>
              </a:r>
              <a:r>
                <a:rPr lang="fr-FR" sz="1400" b="1" dirty="0" smtClean="0">
                  <a:solidFill>
                    <a:schemeClr val="bg1">
                      <a:lumMod val="50000"/>
                    </a:schemeClr>
                  </a:solidFill>
                </a:rPr>
                <a:t>Focal plane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Stereoscopy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937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Straight Connector 146"/>
          <p:cNvCxnSpPr/>
          <p:nvPr/>
        </p:nvCxnSpPr>
        <p:spPr>
          <a:xfrm>
            <a:off x="8424688" y="3143697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146"/>
          <p:cNvCxnSpPr/>
          <p:nvPr/>
        </p:nvCxnSpPr>
        <p:spPr>
          <a:xfrm>
            <a:off x="5020901" y="3477526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146"/>
          <p:cNvCxnSpPr/>
          <p:nvPr/>
        </p:nvCxnSpPr>
        <p:spPr>
          <a:xfrm>
            <a:off x="5020901" y="5846564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Depth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endParaRPr lang="en-US" dirty="0"/>
          </a:p>
        </p:txBody>
      </p:sp>
      <p:cxnSp>
        <p:nvCxnSpPr>
          <p:cNvPr id="4" name="Straight Connector 16"/>
          <p:cNvCxnSpPr/>
          <p:nvPr/>
        </p:nvCxnSpPr>
        <p:spPr>
          <a:xfrm flipH="1">
            <a:off x="6137296" y="4231405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8"/>
          <p:cNvCxnSpPr/>
          <p:nvPr/>
        </p:nvCxnSpPr>
        <p:spPr>
          <a:xfrm>
            <a:off x="6137297" y="4231405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"/>
          <p:cNvCxnSpPr>
            <a:stCxn id="10" idx="6"/>
          </p:cNvCxnSpPr>
          <p:nvPr/>
        </p:nvCxnSpPr>
        <p:spPr>
          <a:xfrm flipV="1">
            <a:off x="6020707" y="5135928"/>
            <a:ext cx="58447" cy="79999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/>
          <p:cNvCxnSpPr>
            <a:stCxn id="10" idx="2"/>
          </p:cNvCxnSpPr>
          <p:nvPr/>
        </p:nvCxnSpPr>
        <p:spPr>
          <a:xfrm flipV="1">
            <a:off x="5667409" y="5125921"/>
            <a:ext cx="381114" cy="7153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/>
          <p:cNvCxnSpPr/>
          <p:nvPr/>
        </p:nvCxnSpPr>
        <p:spPr>
          <a:xfrm flipH="1">
            <a:off x="4795520" y="5085939"/>
            <a:ext cx="26142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4"/>
          <p:cNvSpPr/>
          <p:nvPr/>
        </p:nvSpPr>
        <p:spPr>
          <a:xfrm rot="900000">
            <a:off x="5561548" y="5757941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0" name="Oval 5"/>
          <p:cNvSpPr/>
          <p:nvPr/>
        </p:nvSpPr>
        <p:spPr>
          <a:xfrm rot="900000">
            <a:off x="5661178" y="5837789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1" name="Straight Connector 23"/>
          <p:cNvCxnSpPr>
            <a:stCxn id="9" idx="4"/>
            <a:endCxn id="10" idx="6"/>
          </p:cNvCxnSpPr>
          <p:nvPr/>
        </p:nvCxnSpPr>
        <p:spPr>
          <a:xfrm rot="900000" flipV="1">
            <a:off x="5800722" y="5906961"/>
            <a:ext cx="172623" cy="388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6"/>
          <p:cNvCxnSpPr>
            <a:stCxn id="9" idx="4"/>
            <a:endCxn id="10" idx="2"/>
          </p:cNvCxnSpPr>
          <p:nvPr/>
        </p:nvCxnSpPr>
        <p:spPr>
          <a:xfrm rot="900000" flipH="1" flipV="1">
            <a:off x="5613817" y="5859628"/>
            <a:ext cx="193137" cy="388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2"/>
          <p:cNvSpPr/>
          <p:nvPr/>
        </p:nvSpPr>
        <p:spPr>
          <a:xfrm rot="20700000">
            <a:off x="6567820" y="5757940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4" name="Oval 33"/>
          <p:cNvSpPr/>
          <p:nvPr/>
        </p:nvSpPr>
        <p:spPr>
          <a:xfrm rot="20700000">
            <a:off x="6600201" y="5843097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5" name="Straight Connector 34"/>
          <p:cNvCxnSpPr>
            <a:stCxn id="13" idx="4"/>
            <a:endCxn id="14" idx="6"/>
          </p:cNvCxnSpPr>
          <p:nvPr/>
        </p:nvCxnSpPr>
        <p:spPr>
          <a:xfrm rot="20700000" flipV="1">
            <a:off x="6840350" y="5862281"/>
            <a:ext cx="172623" cy="388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5"/>
          <p:cNvCxnSpPr>
            <a:stCxn id="13" idx="4"/>
            <a:endCxn id="14" idx="2"/>
          </p:cNvCxnSpPr>
          <p:nvPr/>
        </p:nvCxnSpPr>
        <p:spPr>
          <a:xfrm rot="20700000" flipH="1" flipV="1">
            <a:off x="6653444" y="5909614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"/>
          <p:cNvCxnSpPr>
            <a:stCxn id="9" idx="4"/>
          </p:cNvCxnSpPr>
          <p:nvPr/>
        </p:nvCxnSpPr>
        <p:spPr>
          <a:xfrm flipV="1">
            <a:off x="5753361" y="5081511"/>
            <a:ext cx="323009" cy="11851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8"/>
          <p:cNvCxnSpPr>
            <a:stCxn id="13" idx="4"/>
          </p:cNvCxnSpPr>
          <p:nvPr/>
        </p:nvCxnSpPr>
        <p:spPr>
          <a:xfrm flipH="1" flipV="1">
            <a:off x="6515064" y="5081511"/>
            <a:ext cx="378529" cy="11851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5"/>
          <p:cNvCxnSpPr>
            <a:stCxn id="14" idx="6"/>
          </p:cNvCxnSpPr>
          <p:nvPr/>
        </p:nvCxnSpPr>
        <p:spPr>
          <a:xfrm flipH="1" flipV="1">
            <a:off x="6521231" y="5098855"/>
            <a:ext cx="438499" cy="747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8"/>
          <p:cNvCxnSpPr>
            <a:stCxn id="14" idx="2"/>
          </p:cNvCxnSpPr>
          <p:nvPr/>
        </p:nvCxnSpPr>
        <p:spPr>
          <a:xfrm flipH="1" flipV="1">
            <a:off x="6505827" y="5085939"/>
            <a:ext cx="100605" cy="85529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1"/>
          <p:cNvCxnSpPr/>
          <p:nvPr/>
        </p:nvCxnSpPr>
        <p:spPr>
          <a:xfrm flipH="1">
            <a:off x="2083775" y="2541703"/>
            <a:ext cx="273163" cy="2731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2"/>
          <p:cNvCxnSpPr/>
          <p:nvPr/>
        </p:nvCxnSpPr>
        <p:spPr>
          <a:xfrm>
            <a:off x="2083776" y="2541703"/>
            <a:ext cx="267017" cy="2670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53"/>
          <p:cNvCxnSpPr>
            <a:stCxn id="26" idx="6"/>
          </p:cNvCxnSpPr>
          <p:nvPr/>
        </p:nvCxnSpPr>
        <p:spPr>
          <a:xfrm flipV="1">
            <a:off x="1967186" y="2669806"/>
            <a:ext cx="249663" cy="1576414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54"/>
          <p:cNvCxnSpPr>
            <a:stCxn id="26" idx="2"/>
          </p:cNvCxnSpPr>
          <p:nvPr/>
        </p:nvCxnSpPr>
        <p:spPr>
          <a:xfrm flipV="1">
            <a:off x="1613888" y="2669806"/>
            <a:ext cx="600083" cy="148174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57"/>
          <p:cNvSpPr/>
          <p:nvPr/>
        </p:nvSpPr>
        <p:spPr>
          <a:xfrm rot="900000">
            <a:off x="1508027" y="4068239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6" name="Oval 58"/>
          <p:cNvSpPr/>
          <p:nvPr/>
        </p:nvSpPr>
        <p:spPr>
          <a:xfrm rot="900000">
            <a:off x="1607657" y="4148087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27" name="Straight Connector 59"/>
          <p:cNvCxnSpPr>
            <a:stCxn id="25" idx="4"/>
            <a:endCxn id="26" idx="6"/>
          </p:cNvCxnSpPr>
          <p:nvPr/>
        </p:nvCxnSpPr>
        <p:spPr>
          <a:xfrm rot="900000" flipV="1">
            <a:off x="1747201" y="4217259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0"/>
          <p:cNvCxnSpPr>
            <a:stCxn id="25" idx="4"/>
            <a:endCxn id="26" idx="2"/>
          </p:cNvCxnSpPr>
          <p:nvPr/>
        </p:nvCxnSpPr>
        <p:spPr>
          <a:xfrm rot="900000" flipH="1" flipV="1">
            <a:off x="1560296" y="4169926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62"/>
          <p:cNvSpPr/>
          <p:nvPr/>
        </p:nvSpPr>
        <p:spPr>
          <a:xfrm rot="20700000">
            <a:off x="2514299" y="4068238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30" name="Oval 63"/>
          <p:cNvSpPr/>
          <p:nvPr/>
        </p:nvSpPr>
        <p:spPr>
          <a:xfrm rot="20700000">
            <a:off x="2546680" y="4153395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31" name="Straight Connector 64"/>
          <p:cNvCxnSpPr>
            <a:stCxn id="29" idx="4"/>
            <a:endCxn id="30" idx="6"/>
          </p:cNvCxnSpPr>
          <p:nvPr/>
        </p:nvCxnSpPr>
        <p:spPr>
          <a:xfrm rot="20700000" flipV="1">
            <a:off x="2786829" y="4172579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65"/>
          <p:cNvCxnSpPr>
            <a:stCxn id="29" idx="4"/>
            <a:endCxn id="30" idx="2"/>
          </p:cNvCxnSpPr>
          <p:nvPr/>
        </p:nvCxnSpPr>
        <p:spPr>
          <a:xfrm rot="20700000" flipH="1" flipV="1">
            <a:off x="2599923" y="4219912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66"/>
          <p:cNvCxnSpPr>
            <a:stCxn id="25" idx="4"/>
          </p:cNvCxnSpPr>
          <p:nvPr/>
        </p:nvCxnSpPr>
        <p:spPr>
          <a:xfrm flipV="1">
            <a:off x="1699840" y="2669807"/>
            <a:ext cx="519781" cy="19071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67"/>
          <p:cNvCxnSpPr>
            <a:stCxn id="29" idx="4"/>
          </p:cNvCxnSpPr>
          <p:nvPr/>
        </p:nvCxnSpPr>
        <p:spPr>
          <a:xfrm flipH="1" flipV="1">
            <a:off x="2230949" y="2669806"/>
            <a:ext cx="609123" cy="19071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8"/>
          <p:cNvCxnSpPr>
            <a:stCxn id="30" idx="6"/>
          </p:cNvCxnSpPr>
          <p:nvPr/>
        </p:nvCxnSpPr>
        <p:spPr>
          <a:xfrm flipH="1" flipV="1">
            <a:off x="2233721" y="2669806"/>
            <a:ext cx="672488" cy="1487056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9"/>
          <p:cNvCxnSpPr>
            <a:stCxn id="30" idx="2"/>
          </p:cNvCxnSpPr>
          <p:nvPr/>
        </p:nvCxnSpPr>
        <p:spPr>
          <a:xfrm flipH="1" flipV="1">
            <a:off x="2227118" y="2669806"/>
            <a:ext cx="325793" cy="15817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8"/>
          <p:cNvSpPr txBox="1"/>
          <p:nvPr/>
        </p:nvSpPr>
        <p:spPr>
          <a:xfrm>
            <a:off x="6628413" y="4160570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object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sp>
        <p:nvSpPr>
          <p:cNvPr id="39" name="TextBox 79"/>
          <p:cNvSpPr txBox="1"/>
          <p:nvPr/>
        </p:nvSpPr>
        <p:spPr>
          <a:xfrm>
            <a:off x="1573041" y="2123512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Light" pitchFamily="50" charset="0"/>
              </a:rPr>
              <a:t>Physical object</a:t>
            </a:r>
            <a:endParaRPr lang="en-US" dirty="0">
              <a:latin typeface="Futura Light" pitchFamily="50" charset="0"/>
            </a:endParaRPr>
          </a:p>
        </p:txBody>
      </p:sp>
      <p:cxnSp>
        <p:nvCxnSpPr>
          <p:cNvPr id="40" name="Straight Connector 80"/>
          <p:cNvCxnSpPr/>
          <p:nvPr/>
        </p:nvCxnSpPr>
        <p:spPr>
          <a:xfrm flipH="1">
            <a:off x="6310173" y="1819349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81"/>
          <p:cNvCxnSpPr/>
          <p:nvPr/>
        </p:nvCxnSpPr>
        <p:spPr>
          <a:xfrm>
            <a:off x="6310174" y="1819349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82"/>
          <p:cNvCxnSpPr>
            <a:stCxn id="46" idx="6"/>
          </p:cNvCxnSpPr>
          <p:nvPr/>
        </p:nvCxnSpPr>
        <p:spPr>
          <a:xfrm flipV="1">
            <a:off x="6205413" y="2696363"/>
            <a:ext cx="271137" cy="867692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83"/>
          <p:cNvCxnSpPr>
            <a:stCxn id="46" idx="2"/>
          </p:cNvCxnSpPr>
          <p:nvPr/>
        </p:nvCxnSpPr>
        <p:spPr>
          <a:xfrm flipV="1">
            <a:off x="5877027" y="2669806"/>
            <a:ext cx="579631" cy="73317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84"/>
          <p:cNvCxnSpPr/>
          <p:nvPr/>
        </p:nvCxnSpPr>
        <p:spPr>
          <a:xfrm flipH="1">
            <a:off x="4950561" y="2673883"/>
            <a:ext cx="2751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86"/>
          <p:cNvSpPr/>
          <p:nvPr/>
        </p:nvSpPr>
        <p:spPr>
          <a:xfrm rot="1567642">
            <a:off x="5734425" y="3345885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46" name="Oval 87"/>
          <p:cNvSpPr/>
          <p:nvPr/>
        </p:nvSpPr>
        <p:spPr>
          <a:xfrm rot="1567642">
            <a:off x="5858340" y="3432720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47" name="Straight Connector 88"/>
          <p:cNvCxnSpPr>
            <a:stCxn id="45" idx="4"/>
            <a:endCxn id="46" idx="6"/>
          </p:cNvCxnSpPr>
          <p:nvPr/>
        </p:nvCxnSpPr>
        <p:spPr>
          <a:xfrm rot="1567642" flipV="1">
            <a:off x="5956022" y="3506186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89"/>
          <p:cNvCxnSpPr>
            <a:stCxn id="45" idx="4"/>
            <a:endCxn id="46" idx="2"/>
          </p:cNvCxnSpPr>
          <p:nvPr/>
        </p:nvCxnSpPr>
        <p:spPr>
          <a:xfrm rot="1567642" flipH="1" flipV="1">
            <a:off x="5781572" y="3425651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91"/>
          <p:cNvSpPr/>
          <p:nvPr/>
        </p:nvSpPr>
        <p:spPr>
          <a:xfrm rot="19844935">
            <a:off x="6740697" y="3345884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50" name="Oval 92"/>
          <p:cNvSpPr/>
          <p:nvPr/>
        </p:nvSpPr>
        <p:spPr>
          <a:xfrm rot="19844935">
            <a:off x="6744179" y="3445538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51" name="Straight Connector 93"/>
          <p:cNvCxnSpPr>
            <a:stCxn id="49" idx="4"/>
            <a:endCxn id="50" idx="6"/>
          </p:cNvCxnSpPr>
          <p:nvPr/>
        </p:nvCxnSpPr>
        <p:spPr>
          <a:xfrm rot="19844935" flipV="1">
            <a:off x="7019971" y="3424368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94"/>
          <p:cNvCxnSpPr>
            <a:stCxn id="49" idx="4"/>
            <a:endCxn id="50" idx="2"/>
          </p:cNvCxnSpPr>
          <p:nvPr/>
        </p:nvCxnSpPr>
        <p:spPr>
          <a:xfrm rot="19844935" flipH="1" flipV="1">
            <a:off x="6850154" y="3513730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95"/>
          <p:cNvCxnSpPr>
            <a:stCxn id="45" idx="4"/>
          </p:cNvCxnSpPr>
          <p:nvPr/>
        </p:nvCxnSpPr>
        <p:spPr>
          <a:xfrm flipV="1">
            <a:off x="5879254" y="2686800"/>
            <a:ext cx="577453" cy="115022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96"/>
          <p:cNvCxnSpPr>
            <a:stCxn id="49" idx="4"/>
          </p:cNvCxnSpPr>
          <p:nvPr/>
        </p:nvCxnSpPr>
        <p:spPr>
          <a:xfrm flipH="1" flipV="1">
            <a:off x="6474079" y="2669808"/>
            <a:ext cx="651867" cy="11606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97"/>
          <p:cNvCxnSpPr>
            <a:stCxn id="50" idx="6"/>
          </p:cNvCxnSpPr>
          <p:nvPr/>
        </p:nvCxnSpPr>
        <p:spPr>
          <a:xfrm flipH="1" flipV="1">
            <a:off x="6487566" y="2710845"/>
            <a:ext cx="599053" cy="69613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98"/>
          <p:cNvCxnSpPr>
            <a:stCxn id="50" idx="2"/>
          </p:cNvCxnSpPr>
          <p:nvPr/>
        </p:nvCxnSpPr>
        <p:spPr>
          <a:xfrm flipH="1" flipV="1">
            <a:off x="6487567" y="2696363"/>
            <a:ext cx="279932" cy="88933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99"/>
          <p:cNvSpPr txBox="1"/>
          <p:nvPr/>
        </p:nvSpPr>
        <p:spPr>
          <a:xfrm rot="16200000">
            <a:off x="3079544" y="5307911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utura Light" pitchFamily="50" charset="0"/>
              </a:rPr>
              <a:t>Stereoscopic </a:t>
            </a:r>
            <a:r>
              <a:rPr lang="en-US" sz="2000" dirty="0" smtClean="0">
                <a:latin typeface="Futura Light" pitchFamily="50" charset="0"/>
              </a:rPr>
              <a:t>Display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58" name="TextBox 100"/>
          <p:cNvSpPr txBox="1"/>
          <p:nvPr/>
        </p:nvSpPr>
        <p:spPr>
          <a:xfrm>
            <a:off x="5780570" y="142771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Futura Light" pitchFamily="50" charset="0"/>
              </a:rPr>
              <a:t>Virtual object</a:t>
            </a:r>
            <a:endParaRPr lang="en-US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cxnSp>
        <p:nvCxnSpPr>
          <p:cNvPr id="59" name="Straight Connector 102"/>
          <p:cNvCxnSpPr/>
          <p:nvPr/>
        </p:nvCxnSpPr>
        <p:spPr>
          <a:xfrm>
            <a:off x="6457347" y="1974009"/>
            <a:ext cx="0" cy="695797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3"/>
          <p:cNvCxnSpPr/>
          <p:nvPr/>
        </p:nvCxnSpPr>
        <p:spPr>
          <a:xfrm flipV="1">
            <a:off x="5037297" y="4359508"/>
            <a:ext cx="0" cy="1511138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27"/>
          <p:cNvCxnSpPr/>
          <p:nvPr/>
        </p:nvCxnSpPr>
        <p:spPr>
          <a:xfrm flipV="1">
            <a:off x="5320418" y="2696632"/>
            <a:ext cx="0" cy="780894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28"/>
          <p:cNvCxnSpPr/>
          <p:nvPr/>
        </p:nvCxnSpPr>
        <p:spPr>
          <a:xfrm flipV="1">
            <a:off x="5022952" y="2681123"/>
            <a:ext cx="0" cy="804024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110"/>
          <p:cNvCxnSpPr/>
          <p:nvPr/>
        </p:nvCxnSpPr>
        <p:spPr>
          <a:xfrm flipV="1">
            <a:off x="5273803" y="5093405"/>
            <a:ext cx="0" cy="780894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37"/>
          <p:cNvCxnSpPr/>
          <p:nvPr/>
        </p:nvCxnSpPr>
        <p:spPr>
          <a:xfrm flipV="1">
            <a:off x="1056920" y="2708769"/>
            <a:ext cx="0" cy="1514791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38"/>
          <p:cNvSpPr txBox="1"/>
          <p:nvPr/>
        </p:nvSpPr>
        <p:spPr>
          <a:xfrm>
            <a:off x="756808" y="4869082"/>
            <a:ext cx="1538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Futura Light" pitchFamily="50" charset="0"/>
              </a:rPr>
              <a:t>Vergence distance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Futura Light" pitchFamily="50" charset="0"/>
            </a:endParaRPr>
          </a:p>
        </p:txBody>
      </p:sp>
      <p:sp>
        <p:nvSpPr>
          <p:cNvPr id="75" name="TextBox 139"/>
          <p:cNvSpPr txBox="1"/>
          <p:nvPr/>
        </p:nvSpPr>
        <p:spPr>
          <a:xfrm>
            <a:off x="1039736" y="4647805"/>
            <a:ext cx="127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Futura Light" pitchFamily="50" charset="0"/>
              </a:rPr>
              <a:t>Focus distance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76" name="Straight Connector 140"/>
          <p:cNvCxnSpPr/>
          <p:nvPr/>
        </p:nvCxnSpPr>
        <p:spPr>
          <a:xfrm flipV="1">
            <a:off x="1293426" y="4168567"/>
            <a:ext cx="0" cy="44740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41"/>
          <p:cNvCxnSpPr/>
          <p:nvPr/>
        </p:nvCxnSpPr>
        <p:spPr>
          <a:xfrm flipV="1">
            <a:off x="1045489" y="4146757"/>
            <a:ext cx="0" cy="72232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142"/>
          <p:cNvCxnSpPr/>
          <p:nvPr/>
        </p:nvCxnSpPr>
        <p:spPr>
          <a:xfrm flipV="1">
            <a:off x="1293426" y="2708769"/>
            <a:ext cx="0" cy="1514791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45"/>
          <p:cNvCxnSpPr/>
          <p:nvPr/>
        </p:nvCxnSpPr>
        <p:spPr>
          <a:xfrm>
            <a:off x="951101" y="2686724"/>
            <a:ext cx="131105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46"/>
          <p:cNvCxnSpPr/>
          <p:nvPr/>
        </p:nvCxnSpPr>
        <p:spPr>
          <a:xfrm>
            <a:off x="4895176" y="4362001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54"/>
          <p:cNvCxnSpPr/>
          <p:nvPr/>
        </p:nvCxnSpPr>
        <p:spPr>
          <a:xfrm flipV="1">
            <a:off x="6076370" y="4359510"/>
            <a:ext cx="196772" cy="722002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55"/>
          <p:cNvCxnSpPr/>
          <p:nvPr/>
        </p:nvCxnSpPr>
        <p:spPr>
          <a:xfrm flipH="1" flipV="1">
            <a:off x="6284472" y="4359510"/>
            <a:ext cx="247972" cy="77641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160"/>
          <p:cNvCxnSpPr/>
          <p:nvPr/>
        </p:nvCxnSpPr>
        <p:spPr>
          <a:xfrm flipV="1">
            <a:off x="5032499" y="1974009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162"/>
          <p:cNvSpPr txBox="1"/>
          <p:nvPr/>
        </p:nvSpPr>
        <p:spPr>
          <a:xfrm>
            <a:off x="5006066" y="218371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 </a:t>
            </a:r>
            <a:r>
              <a:rPr lang="en-US" sz="1400" b="1" i="1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error</a:t>
            </a:r>
            <a:endParaRPr lang="en-US" sz="1400" b="1" i="1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85" name="Straight Connector 163"/>
          <p:cNvCxnSpPr/>
          <p:nvPr/>
        </p:nvCxnSpPr>
        <p:spPr>
          <a:xfrm>
            <a:off x="5034388" y="1952857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6"/>
          <p:cNvCxnSpPr/>
          <p:nvPr/>
        </p:nvCxnSpPr>
        <p:spPr>
          <a:xfrm flipH="1">
            <a:off x="9525950" y="5061983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8"/>
          <p:cNvCxnSpPr/>
          <p:nvPr/>
        </p:nvCxnSpPr>
        <p:spPr>
          <a:xfrm>
            <a:off x="9525951" y="5061983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21"/>
          <p:cNvCxnSpPr/>
          <p:nvPr/>
        </p:nvCxnSpPr>
        <p:spPr>
          <a:xfrm flipH="1">
            <a:off x="8283830" y="4415073"/>
            <a:ext cx="2514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8"/>
          <p:cNvCxnSpPr>
            <a:stCxn id="149" idx="6"/>
          </p:cNvCxnSpPr>
          <p:nvPr/>
        </p:nvCxnSpPr>
        <p:spPr>
          <a:xfrm rot="891775" flipV="1">
            <a:off x="9469713" y="5239454"/>
            <a:ext cx="58447" cy="799994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1"/>
          <p:cNvCxnSpPr>
            <a:stCxn id="149" idx="2"/>
          </p:cNvCxnSpPr>
          <p:nvPr/>
        </p:nvCxnSpPr>
        <p:spPr>
          <a:xfrm rot="891775" flipV="1">
            <a:off x="9136262" y="5181957"/>
            <a:ext cx="381114" cy="71533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4"/>
          <p:cNvSpPr/>
          <p:nvPr/>
        </p:nvSpPr>
        <p:spPr>
          <a:xfrm rot="1791775">
            <a:off x="8894904" y="5786488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49" name="Oval 5"/>
          <p:cNvSpPr/>
          <p:nvPr/>
        </p:nvSpPr>
        <p:spPr>
          <a:xfrm rot="1791775">
            <a:off x="9026611" y="5876708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50" name="Straight Connector 23"/>
          <p:cNvCxnSpPr>
            <a:stCxn id="148" idx="4"/>
            <a:endCxn id="149" idx="6"/>
          </p:cNvCxnSpPr>
          <p:nvPr/>
        </p:nvCxnSpPr>
        <p:spPr>
          <a:xfrm rot="1791775" flipV="1">
            <a:off x="9110151" y="5949786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26"/>
          <p:cNvCxnSpPr>
            <a:stCxn id="148" idx="4"/>
            <a:endCxn id="149" idx="2"/>
          </p:cNvCxnSpPr>
          <p:nvPr/>
        </p:nvCxnSpPr>
        <p:spPr>
          <a:xfrm rot="1791775" flipH="1" flipV="1">
            <a:off x="8941297" y="5858725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7"/>
          <p:cNvCxnSpPr>
            <a:stCxn id="148" idx="4"/>
          </p:cNvCxnSpPr>
          <p:nvPr/>
        </p:nvCxnSpPr>
        <p:spPr>
          <a:xfrm rot="891775" flipV="1">
            <a:off x="9171440" y="5145768"/>
            <a:ext cx="323009" cy="11851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32"/>
          <p:cNvSpPr/>
          <p:nvPr/>
        </p:nvSpPr>
        <p:spPr>
          <a:xfrm rot="19953457">
            <a:off x="9915296" y="5793332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53" name="Oval 33"/>
          <p:cNvSpPr/>
          <p:nvPr/>
        </p:nvSpPr>
        <p:spPr>
          <a:xfrm rot="19953457">
            <a:off x="9922233" y="5890753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54" name="Straight Connector 34"/>
          <p:cNvCxnSpPr>
            <a:stCxn id="152" idx="4"/>
            <a:endCxn id="153" idx="6"/>
          </p:cNvCxnSpPr>
          <p:nvPr/>
        </p:nvCxnSpPr>
        <p:spPr>
          <a:xfrm rot="19953457" flipV="1">
            <a:off x="10194073" y="5875179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35"/>
          <p:cNvCxnSpPr>
            <a:stCxn id="152" idx="4"/>
            <a:endCxn id="153" idx="2"/>
          </p:cNvCxnSpPr>
          <p:nvPr/>
        </p:nvCxnSpPr>
        <p:spPr>
          <a:xfrm rot="19953457" flipH="1" flipV="1">
            <a:off x="10021515" y="5959461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38"/>
          <p:cNvCxnSpPr>
            <a:stCxn id="152" idx="4"/>
          </p:cNvCxnSpPr>
          <p:nvPr/>
        </p:nvCxnSpPr>
        <p:spPr>
          <a:xfrm rot="20853457" flipH="1" flipV="1">
            <a:off x="9791591" y="5151297"/>
            <a:ext cx="378529" cy="11851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45"/>
          <p:cNvCxnSpPr>
            <a:stCxn id="153" idx="6"/>
          </p:cNvCxnSpPr>
          <p:nvPr/>
        </p:nvCxnSpPr>
        <p:spPr>
          <a:xfrm rot="20853457" flipH="1" flipV="1">
            <a:off x="9753516" y="5165582"/>
            <a:ext cx="438499" cy="747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48"/>
          <p:cNvCxnSpPr>
            <a:stCxn id="153" idx="2"/>
          </p:cNvCxnSpPr>
          <p:nvPr/>
        </p:nvCxnSpPr>
        <p:spPr>
          <a:xfrm rot="20853457" flipH="1" flipV="1">
            <a:off x="9751249" y="5191426"/>
            <a:ext cx="100605" cy="85529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78"/>
          <p:cNvSpPr txBox="1"/>
          <p:nvPr/>
        </p:nvSpPr>
        <p:spPr>
          <a:xfrm>
            <a:off x="10088469" y="5000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object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62" name="Straight Connector 80"/>
          <p:cNvCxnSpPr/>
          <p:nvPr/>
        </p:nvCxnSpPr>
        <p:spPr>
          <a:xfrm flipH="1">
            <a:off x="9822475" y="2478980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81"/>
          <p:cNvCxnSpPr/>
          <p:nvPr/>
        </p:nvCxnSpPr>
        <p:spPr>
          <a:xfrm>
            <a:off x="9822476" y="2478980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84"/>
          <p:cNvCxnSpPr/>
          <p:nvPr/>
        </p:nvCxnSpPr>
        <p:spPr>
          <a:xfrm flipH="1">
            <a:off x="8462863" y="1911268"/>
            <a:ext cx="2751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00"/>
          <p:cNvSpPr txBox="1"/>
          <p:nvPr/>
        </p:nvSpPr>
        <p:spPr>
          <a:xfrm>
            <a:off x="10366264" y="2284246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cxnSp>
        <p:nvCxnSpPr>
          <p:cNvPr id="181" name="Straight Connector 102"/>
          <p:cNvCxnSpPr/>
          <p:nvPr/>
        </p:nvCxnSpPr>
        <p:spPr>
          <a:xfrm>
            <a:off x="9969649" y="1932420"/>
            <a:ext cx="0" cy="695797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13"/>
          <p:cNvCxnSpPr/>
          <p:nvPr/>
        </p:nvCxnSpPr>
        <p:spPr>
          <a:xfrm flipV="1">
            <a:off x="8615829" y="5202484"/>
            <a:ext cx="0" cy="705684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27"/>
          <p:cNvCxnSpPr/>
          <p:nvPr/>
        </p:nvCxnSpPr>
        <p:spPr>
          <a:xfrm flipV="1">
            <a:off x="8699840" y="1940899"/>
            <a:ext cx="0" cy="1184673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28"/>
          <p:cNvCxnSpPr/>
          <p:nvPr/>
        </p:nvCxnSpPr>
        <p:spPr>
          <a:xfrm flipV="1">
            <a:off x="8535254" y="1940898"/>
            <a:ext cx="0" cy="1184674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10"/>
          <p:cNvCxnSpPr/>
          <p:nvPr/>
        </p:nvCxnSpPr>
        <p:spPr>
          <a:xfrm flipV="1">
            <a:off x="8395135" y="4477065"/>
            <a:ext cx="0" cy="1431103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46"/>
          <p:cNvCxnSpPr/>
          <p:nvPr/>
        </p:nvCxnSpPr>
        <p:spPr>
          <a:xfrm>
            <a:off x="8283830" y="5192579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54"/>
          <p:cNvCxnSpPr/>
          <p:nvPr/>
        </p:nvCxnSpPr>
        <p:spPr>
          <a:xfrm flipV="1">
            <a:off x="9530171" y="4413689"/>
            <a:ext cx="535422" cy="959689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55"/>
          <p:cNvCxnSpPr/>
          <p:nvPr/>
        </p:nvCxnSpPr>
        <p:spPr>
          <a:xfrm flipH="1" flipV="1">
            <a:off x="9101608" y="4452408"/>
            <a:ext cx="532372" cy="704726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60"/>
          <p:cNvCxnSpPr/>
          <p:nvPr/>
        </p:nvCxnSpPr>
        <p:spPr>
          <a:xfrm flipV="1">
            <a:off x="8891744" y="1932420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62"/>
          <p:cNvSpPr txBox="1"/>
          <p:nvPr/>
        </p:nvSpPr>
        <p:spPr>
          <a:xfrm>
            <a:off x="8977608" y="2006995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 </a:t>
            </a:r>
          </a:p>
          <a:p>
            <a:r>
              <a:rPr lang="en-US" sz="1400" b="1" i="1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error</a:t>
            </a:r>
            <a:endParaRPr lang="en-US" sz="1400" b="1" i="1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99" name="Straight Connector 163"/>
          <p:cNvCxnSpPr/>
          <p:nvPr/>
        </p:nvCxnSpPr>
        <p:spPr>
          <a:xfrm>
            <a:off x="8515782" y="2630988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8"/>
          <p:cNvCxnSpPr>
            <a:stCxn id="229" idx="6"/>
          </p:cNvCxnSpPr>
          <p:nvPr/>
        </p:nvCxnSpPr>
        <p:spPr>
          <a:xfrm flipV="1">
            <a:off x="9676812" y="1939798"/>
            <a:ext cx="293527" cy="13295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11"/>
          <p:cNvCxnSpPr>
            <a:stCxn id="229" idx="2"/>
          </p:cNvCxnSpPr>
          <p:nvPr/>
        </p:nvCxnSpPr>
        <p:spPr>
          <a:xfrm flipV="1">
            <a:off x="9323514" y="1903300"/>
            <a:ext cx="653417" cy="127134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4"/>
          <p:cNvSpPr/>
          <p:nvPr/>
        </p:nvSpPr>
        <p:spPr>
          <a:xfrm rot="900000">
            <a:off x="9217653" y="3091326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29" name="Oval 5"/>
          <p:cNvSpPr/>
          <p:nvPr/>
        </p:nvSpPr>
        <p:spPr>
          <a:xfrm rot="900000">
            <a:off x="9317283" y="3171174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230" name="Straight Connector 23"/>
          <p:cNvCxnSpPr>
            <a:stCxn id="228" idx="4"/>
            <a:endCxn id="229" idx="6"/>
          </p:cNvCxnSpPr>
          <p:nvPr/>
        </p:nvCxnSpPr>
        <p:spPr>
          <a:xfrm rot="900000" flipV="1">
            <a:off x="9456827" y="3240346"/>
            <a:ext cx="172623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6"/>
          <p:cNvCxnSpPr>
            <a:stCxn id="228" idx="4"/>
            <a:endCxn id="229" idx="2"/>
          </p:cNvCxnSpPr>
          <p:nvPr/>
        </p:nvCxnSpPr>
        <p:spPr>
          <a:xfrm rot="900000" flipH="1" flipV="1">
            <a:off x="9269922" y="3193013"/>
            <a:ext cx="193137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32"/>
          <p:cNvSpPr/>
          <p:nvPr/>
        </p:nvSpPr>
        <p:spPr>
          <a:xfrm rot="20700000">
            <a:off x="10223925" y="3091325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33" name="Oval 33"/>
          <p:cNvSpPr/>
          <p:nvPr/>
        </p:nvSpPr>
        <p:spPr>
          <a:xfrm rot="20700000">
            <a:off x="10256306" y="3176482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234" name="Straight Connector 34"/>
          <p:cNvCxnSpPr>
            <a:stCxn id="232" idx="4"/>
            <a:endCxn id="233" idx="6"/>
          </p:cNvCxnSpPr>
          <p:nvPr/>
        </p:nvCxnSpPr>
        <p:spPr>
          <a:xfrm rot="20700000" flipV="1">
            <a:off x="10496455" y="3195666"/>
            <a:ext cx="172623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35"/>
          <p:cNvCxnSpPr>
            <a:stCxn id="232" idx="4"/>
            <a:endCxn id="233" idx="2"/>
          </p:cNvCxnSpPr>
          <p:nvPr/>
        </p:nvCxnSpPr>
        <p:spPr>
          <a:xfrm rot="20700000" flipH="1" flipV="1">
            <a:off x="10309549" y="3242999"/>
            <a:ext cx="193137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7"/>
          <p:cNvCxnSpPr>
            <a:stCxn id="228" idx="4"/>
          </p:cNvCxnSpPr>
          <p:nvPr/>
        </p:nvCxnSpPr>
        <p:spPr>
          <a:xfrm flipV="1">
            <a:off x="9409466" y="1909354"/>
            <a:ext cx="562904" cy="169073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38"/>
          <p:cNvCxnSpPr>
            <a:stCxn id="232" idx="4"/>
          </p:cNvCxnSpPr>
          <p:nvPr/>
        </p:nvCxnSpPr>
        <p:spPr>
          <a:xfrm flipH="1" flipV="1">
            <a:off x="9984608" y="1916207"/>
            <a:ext cx="565090" cy="16838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45"/>
          <p:cNvCxnSpPr>
            <a:stCxn id="233" idx="6"/>
          </p:cNvCxnSpPr>
          <p:nvPr/>
        </p:nvCxnSpPr>
        <p:spPr>
          <a:xfrm flipH="1" flipV="1">
            <a:off x="9968960" y="1911268"/>
            <a:ext cx="646875" cy="126868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48"/>
          <p:cNvCxnSpPr>
            <a:stCxn id="233" idx="2"/>
          </p:cNvCxnSpPr>
          <p:nvPr/>
        </p:nvCxnSpPr>
        <p:spPr>
          <a:xfrm flipH="1" flipV="1">
            <a:off x="9971028" y="1919237"/>
            <a:ext cx="291509" cy="135537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146"/>
          <p:cNvCxnSpPr/>
          <p:nvPr/>
        </p:nvCxnSpPr>
        <p:spPr>
          <a:xfrm>
            <a:off x="8345403" y="5908168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eur droit 255"/>
          <p:cNvCxnSpPr/>
          <p:nvPr/>
        </p:nvCxnSpPr>
        <p:spPr>
          <a:xfrm>
            <a:off x="4074160" y="3962399"/>
            <a:ext cx="8117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eur droit 262"/>
          <p:cNvCxnSpPr/>
          <p:nvPr/>
        </p:nvCxnSpPr>
        <p:spPr>
          <a:xfrm>
            <a:off x="8072786" y="1025462"/>
            <a:ext cx="0" cy="59278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eur droit 264"/>
          <p:cNvCxnSpPr/>
          <p:nvPr/>
        </p:nvCxnSpPr>
        <p:spPr>
          <a:xfrm>
            <a:off x="4572584" y="1025462"/>
            <a:ext cx="0" cy="59278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99"/>
          <p:cNvSpPr txBox="1"/>
          <p:nvPr/>
        </p:nvSpPr>
        <p:spPr>
          <a:xfrm rot="16200000">
            <a:off x="3182931" y="2439479"/>
            <a:ext cx="2342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Futura Light" pitchFamily="50" charset="0"/>
              </a:rPr>
              <a:t>Monoscopic</a:t>
            </a:r>
            <a:r>
              <a:rPr lang="en-US" sz="2000" dirty="0" smtClean="0">
                <a:latin typeface="Futura Light" pitchFamily="50" charset="0"/>
              </a:rPr>
              <a:t> Display</a:t>
            </a:r>
            <a:endParaRPr lang="en-US" sz="2000" dirty="0">
              <a:latin typeface="Futura Light" pitchFamily="50" charset="0"/>
            </a:endParaRPr>
          </a:p>
        </p:txBody>
      </p:sp>
      <p:cxnSp>
        <p:nvCxnSpPr>
          <p:cNvPr id="267" name="Connecteur droit 266"/>
          <p:cNvCxnSpPr/>
          <p:nvPr/>
        </p:nvCxnSpPr>
        <p:spPr>
          <a:xfrm>
            <a:off x="4074160" y="1386846"/>
            <a:ext cx="8117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99"/>
          <p:cNvSpPr txBox="1"/>
          <p:nvPr/>
        </p:nvSpPr>
        <p:spPr>
          <a:xfrm>
            <a:off x="5119783" y="1027906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Virtual behind screen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269" name="TextBox 99"/>
          <p:cNvSpPr txBox="1"/>
          <p:nvPr/>
        </p:nvSpPr>
        <p:spPr>
          <a:xfrm>
            <a:off x="8891479" y="1039798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Virtual in front of screen</a:t>
            </a:r>
            <a:endParaRPr lang="en-US" sz="2000" dirty="0">
              <a:latin typeface="Futura Light" pitchFamily="50" charset="0"/>
            </a:endParaRPr>
          </a:p>
        </p:txBody>
      </p:sp>
      <p:cxnSp>
        <p:nvCxnSpPr>
          <p:cNvPr id="274" name="Straight Arrow Connector 160"/>
          <p:cNvCxnSpPr/>
          <p:nvPr/>
        </p:nvCxnSpPr>
        <p:spPr>
          <a:xfrm flipV="1">
            <a:off x="5277051" y="4371431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162"/>
          <p:cNvSpPr txBox="1"/>
          <p:nvPr/>
        </p:nvSpPr>
        <p:spPr>
          <a:xfrm>
            <a:off x="5250618" y="4581139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276" name="Straight Arrow Connector 160"/>
          <p:cNvCxnSpPr/>
          <p:nvPr/>
        </p:nvCxnSpPr>
        <p:spPr>
          <a:xfrm flipV="1">
            <a:off x="8624538" y="4473653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162"/>
          <p:cNvSpPr txBox="1"/>
          <p:nvPr/>
        </p:nvSpPr>
        <p:spPr>
          <a:xfrm>
            <a:off x="8598105" y="468336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4169463" y="972341"/>
            <a:ext cx="3918756" cy="6075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8090846" y="1052933"/>
            <a:ext cx="4368500" cy="6075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8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.vimeocdn.com/ts/492/264/49226407_1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2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038877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Each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illusions </a:t>
            </a:r>
            <a:br>
              <a:rPr lang="fr-FR" dirty="0" smtClean="0"/>
            </a:b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projectors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Connecteur droit 107"/>
          <p:cNvCxnSpPr/>
          <p:nvPr/>
        </p:nvCxnSpPr>
        <p:spPr>
          <a:xfrm>
            <a:off x="8000914" y="332771"/>
            <a:ext cx="0" cy="6238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081738" y="393539"/>
            <a:ext cx="0" cy="6238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ube 82"/>
          <p:cNvSpPr/>
          <p:nvPr/>
        </p:nvSpPr>
        <p:spPr>
          <a:xfrm>
            <a:off x="10516050" y="1767105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0706734" y="2392305"/>
            <a:ext cx="225132" cy="225132"/>
            <a:chOff x="7043663" y="2589108"/>
            <a:chExt cx="225132" cy="225132"/>
          </a:xfrm>
        </p:grpSpPr>
        <p:sp>
          <p:nvSpPr>
            <p:cNvPr id="67" name="Oval 66"/>
            <p:cNvSpPr/>
            <p:nvPr/>
          </p:nvSpPr>
          <p:spPr>
            <a:xfrm>
              <a:off x="7043663" y="2589108"/>
              <a:ext cx="225132" cy="225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71" name="Straight Connector 70"/>
            <p:cNvCxnSpPr>
              <a:stCxn id="67" idx="5"/>
              <a:endCxn id="67" idx="1"/>
            </p:cNvCxnSpPr>
            <p:nvPr/>
          </p:nvCxnSpPr>
          <p:spPr>
            <a:xfrm flipH="1"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7" idx="3"/>
              <a:endCxn id="67" idx="7"/>
            </p:cNvCxnSpPr>
            <p:nvPr/>
          </p:nvCxnSpPr>
          <p:spPr>
            <a:xfrm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10312521" y="1294303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object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H="1">
            <a:off x="10367981" y="2491299"/>
            <a:ext cx="448776" cy="88019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6286499" y="1717103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494044" y="2337324"/>
            <a:ext cx="225132" cy="225132"/>
            <a:chOff x="7043663" y="2589108"/>
            <a:chExt cx="225132" cy="225132"/>
          </a:xfrm>
        </p:grpSpPr>
        <p:sp>
          <p:nvSpPr>
            <p:cNvPr id="61" name="Oval 60"/>
            <p:cNvSpPr/>
            <p:nvPr/>
          </p:nvSpPr>
          <p:spPr>
            <a:xfrm>
              <a:off x="7043663" y="2589108"/>
              <a:ext cx="225132" cy="225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62" name="Straight Connector 61"/>
            <p:cNvCxnSpPr>
              <a:stCxn id="61" idx="5"/>
              <a:endCxn id="61" idx="1"/>
            </p:cNvCxnSpPr>
            <p:nvPr/>
          </p:nvCxnSpPr>
          <p:spPr>
            <a:xfrm flipH="1"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1" idx="3"/>
              <a:endCxn id="61" idx="7"/>
            </p:cNvCxnSpPr>
            <p:nvPr/>
          </p:nvCxnSpPr>
          <p:spPr>
            <a:xfrm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6071395" y="1244301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object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 flipH="1">
            <a:off x="6053799" y="2461027"/>
            <a:ext cx="558892" cy="91046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/>
          <p:cNvSpPr/>
          <p:nvPr/>
        </p:nvSpPr>
        <p:spPr>
          <a:xfrm>
            <a:off x="8951418" y="2599856"/>
            <a:ext cx="2754775" cy="1284790"/>
          </a:xfrm>
          <a:custGeom>
            <a:avLst/>
            <a:gdLst>
              <a:gd name="connsiteX0" fmla="*/ 0 w 2754775"/>
              <a:gd name="connsiteY0" fmla="*/ 0 h 1284790"/>
              <a:gd name="connsiteX1" fmla="*/ 798653 w 2754775"/>
              <a:gd name="connsiteY1" fmla="*/ 613458 h 1284790"/>
              <a:gd name="connsiteX2" fmla="*/ 1979271 w 2754775"/>
              <a:gd name="connsiteY2" fmla="*/ 625033 h 1284790"/>
              <a:gd name="connsiteX3" fmla="*/ 2754775 w 2754775"/>
              <a:gd name="connsiteY3" fmla="*/ 1284790 h 128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775" h="1284790">
                <a:moveTo>
                  <a:pt x="0" y="0"/>
                </a:moveTo>
                <a:cubicBezTo>
                  <a:pt x="234387" y="254643"/>
                  <a:pt x="468775" y="509286"/>
                  <a:pt x="798653" y="613458"/>
                </a:cubicBezTo>
                <a:cubicBezTo>
                  <a:pt x="1128532" y="717630"/>
                  <a:pt x="1653251" y="513144"/>
                  <a:pt x="1979271" y="625033"/>
                </a:cubicBezTo>
                <a:cubicBezTo>
                  <a:pt x="2305291" y="736922"/>
                  <a:pt x="2621666" y="1147823"/>
                  <a:pt x="2754775" y="128479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869" y="5397826"/>
            <a:ext cx="2392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Surface </a:t>
            </a:r>
          </a:p>
          <a:p>
            <a:r>
              <a:rPr lang="en-US" sz="2800" b="1" dirty="0" smtClean="0">
                <a:latin typeface="Futura Light" pitchFamily="50" charset="0"/>
              </a:rPr>
              <a:t>Augmentation</a:t>
            </a:r>
            <a:endParaRPr lang="en-US" sz="2800" b="1" dirty="0">
              <a:latin typeface="Futura Light" pitchFamily="50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745122" y="2537631"/>
            <a:ext cx="2768293" cy="129648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>
            <a:stCxn id="65" idx="7"/>
            <a:endCxn id="47" idx="6"/>
          </p:cNvCxnSpPr>
          <p:nvPr/>
        </p:nvCxnSpPr>
        <p:spPr>
          <a:xfrm flipH="1">
            <a:off x="5242393" y="3096639"/>
            <a:ext cx="998798" cy="159668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 rot="18000000">
            <a:off x="4812137" y="4541142"/>
            <a:ext cx="619760" cy="599440"/>
            <a:chOff x="2575560" y="4053840"/>
            <a:chExt cx="619760" cy="599440"/>
          </a:xfrm>
        </p:grpSpPr>
        <p:sp>
          <p:nvSpPr>
            <p:cNvPr id="47" name="Oval 46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5488173" y="4825718"/>
            <a:ext cx="128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User’s eye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51886" y="1697907"/>
            <a:ext cx="1003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latin typeface="Futura (Light)" panose="020B7200000000000000" pitchFamily="34" charset="0"/>
              </a:defRPr>
            </a:lvl1pPr>
          </a:lstStyle>
          <a:p>
            <a:r>
              <a:rPr lang="en-US" dirty="0" smtClean="0">
                <a:latin typeface="Futura Light" pitchFamily="50" charset="0"/>
              </a:rPr>
              <a:t>Flat </a:t>
            </a:r>
          </a:p>
          <a:p>
            <a:r>
              <a:rPr lang="en-US" dirty="0" smtClean="0">
                <a:latin typeface="Futura Light" pitchFamily="50" charset="0"/>
              </a:rPr>
              <a:t>screen</a:t>
            </a:r>
            <a:endParaRPr lang="en-US" dirty="0">
              <a:latin typeface="Futura Light" pitchFamily="50" charset="0"/>
            </a:endParaRPr>
          </a:p>
        </p:txBody>
      </p:sp>
      <p:sp>
        <p:nvSpPr>
          <p:cNvPr id="70" name="Cube 69"/>
          <p:cNvSpPr/>
          <p:nvPr/>
        </p:nvSpPr>
        <p:spPr>
          <a:xfrm>
            <a:off x="2556869" y="1783087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 rot="18095778">
            <a:off x="1489828" y="4602865"/>
            <a:ext cx="619760" cy="599440"/>
            <a:chOff x="2575560" y="4053840"/>
            <a:chExt cx="619760" cy="599440"/>
          </a:xfrm>
        </p:grpSpPr>
        <p:sp>
          <p:nvSpPr>
            <p:cNvPr id="74" name="Oval 73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255432" y="4822715"/>
            <a:ext cx="128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User’s eye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2827885" y="2499286"/>
            <a:ext cx="225132" cy="2251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94569" y="1856441"/>
            <a:ext cx="106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Futura Light" pitchFamily="50" charset="0"/>
              </a:rPr>
              <a:t>Object</a:t>
            </a:r>
            <a:endParaRPr lang="en-US" sz="2400" dirty="0">
              <a:latin typeface="Futura Light" pitchFamily="50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99706" y="1240959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object</a:t>
            </a:r>
          </a:p>
        </p:txBody>
      </p:sp>
      <p:sp>
        <p:nvSpPr>
          <p:cNvPr id="18" name="Cube 17"/>
          <p:cNvSpPr/>
          <p:nvPr/>
        </p:nvSpPr>
        <p:spPr>
          <a:xfrm>
            <a:off x="2511896" y="1748361"/>
            <a:ext cx="1194307" cy="1194307"/>
          </a:xfrm>
          <a:prstGeom prst="cube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72" name="Straight Connector 71"/>
          <p:cNvCxnSpPr>
            <a:stCxn id="78" idx="3"/>
            <a:endCxn id="74" idx="6"/>
          </p:cNvCxnSpPr>
          <p:nvPr/>
        </p:nvCxnSpPr>
        <p:spPr>
          <a:xfrm flipH="1">
            <a:off x="1924148" y="2691448"/>
            <a:ext cx="936707" cy="206701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31" idx="7"/>
            <a:endCxn id="87" idx="6"/>
          </p:cNvCxnSpPr>
          <p:nvPr/>
        </p:nvCxnSpPr>
        <p:spPr>
          <a:xfrm flipH="1">
            <a:off x="9486299" y="3116239"/>
            <a:ext cx="1027291" cy="174847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 rot="18000000">
            <a:off x="9056043" y="4712530"/>
            <a:ext cx="619760" cy="599440"/>
            <a:chOff x="2575560" y="4053840"/>
            <a:chExt cx="619760" cy="599440"/>
          </a:xfrm>
        </p:grpSpPr>
        <p:sp>
          <p:nvSpPr>
            <p:cNvPr id="87" name="Oval 86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9786308" y="4959697"/>
            <a:ext cx="128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User’s eye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10335011" y="3073978"/>
            <a:ext cx="225132" cy="2251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367551" y="1766958"/>
            <a:ext cx="1350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Futura Light" pitchFamily="50" charset="0"/>
              </a:rPr>
              <a:t>Arbitrary </a:t>
            </a:r>
          </a:p>
          <a:p>
            <a:pPr algn="ctr"/>
            <a:r>
              <a:rPr lang="en-US" sz="2400" dirty="0" smtClean="0">
                <a:latin typeface="Futura Light" pitchFamily="50" charset="0"/>
              </a:rPr>
              <a:t>screen</a:t>
            </a:r>
            <a:endParaRPr lang="en-US" sz="2400" dirty="0">
              <a:latin typeface="Futura Light" pitchFamily="50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49107" y="5397826"/>
            <a:ext cx="1473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Flat </a:t>
            </a:r>
          </a:p>
          <a:p>
            <a:r>
              <a:rPr lang="en-US" sz="2800" b="1" dirty="0" smtClean="0">
                <a:latin typeface="Futura Light" pitchFamily="50" charset="0"/>
              </a:rPr>
              <a:t>Window</a:t>
            </a:r>
            <a:endParaRPr lang="en-US" sz="2800" b="1" dirty="0">
              <a:latin typeface="Futura Light" pitchFamily="50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708491" y="5520701"/>
            <a:ext cx="16466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Arbitrary </a:t>
            </a:r>
          </a:p>
          <a:p>
            <a:r>
              <a:rPr lang="en-US" sz="2800" b="1" dirty="0" smtClean="0">
                <a:latin typeface="Futura Light" pitchFamily="50" charset="0"/>
              </a:rPr>
              <a:t>Window</a:t>
            </a:r>
            <a:endParaRPr lang="en-US" sz="2800" b="1" dirty="0">
              <a:latin typeface="Futura Light" pitchFamily="50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370896" y="5452878"/>
            <a:ext cx="388832" cy="388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ight" pitchFamily="50" charset="0"/>
              </a:rPr>
              <a:t>1</a:t>
            </a:r>
            <a:endParaRPr lang="en-US" dirty="0">
              <a:solidFill>
                <a:schemeClr val="tx1"/>
              </a:solidFill>
              <a:latin typeface="Futura Light" pitchFamily="50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550529" y="5452878"/>
            <a:ext cx="388832" cy="388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ight" pitchFamily="50" charset="0"/>
              </a:rPr>
              <a:t>2</a:t>
            </a:r>
            <a:endParaRPr lang="en-US" dirty="0">
              <a:solidFill>
                <a:schemeClr val="tx1"/>
              </a:solidFill>
              <a:latin typeface="Futura Light" pitchFamily="50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316235" y="5575753"/>
            <a:ext cx="388832" cy="388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ight" pitchFamily="50" charset="0"/>
              </a:rPr>
              <a:t>3</a:t>
            </a:r>
            <a:endParaRPr lang="en-US" dirty="0">
              <a:solidFill>
                <a:schemeClr val="tx1"/>
              </a:solidFill>
              <a:latin typeface="Futura Light" pitchFamily="50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49029" y="3063669"/>
            <a:ext cx="225132" cy="225132"/>
            <a:chOff x="7043663" y="2589108"/>
            <a:chExt cx="225132" cy="225132"/>
          </a:xfrm>
        </p:grpSpPr>
        <p:sp>
          <p:nvSpPr>
            <p:cNvPr id="65" name="Oval 64"/>
            <p:cNvSpPr/>
            <p:nvPr/>
          </p:nvSpPr>
          <p:spPr>
            <a:xfrm>
              <a:off x="7043663" y="2589108"/>
              <a:ext cx="225132" cy="225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101" name="Straight Connector 100"/>
            <p:cNvCxnSpPr>
              <a:stCxn id="65" idx="5"/>
              <a:endCxn id="65" idx="1"/>
            </p:cNvCxnSpPr>
            <p:nvPr/>
          </p:nvCxnSpPr>
          <p:spPr>
            <a:xfrm flipH="1"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65" idx="3"/>
              <a:endCxn id="65" idx="7"/>
            </p:cNvCxnSpPr>
            <p:nvPr/>
          </p:nvCxnSpPr>
          <p:spPr>
            <a:xfrm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Connector 106"/>
          <p:cNvCxnSpPr>
            <a:stCxn id="78" idx="5"/>
            <a:endCxn id="78" idx="1"/>
          </p:cNvCxnSpPr>
          <p:nvPr/>
        </p:nvCxnSpPr>
        <p:spPr>
          <a:xfrm flipH="1" flipV="1">
            <a:off x="2860855" y="2532256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78" idx="3"/>
            <a:endCxn id="78" idx="7"/>
          </p:cNvCxnSpPr>
          <p:nvPr/>
        </p:nvCxnSpPr>
        <p:spPr>
          <a:xfrm flipV="1">
            <a:off x="2860855" y="2532256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91" idx="3"/>
            <a:endCxn id="91" idx="7"/>
          </p:cNvCxnSpPr>
          <p:nvPr/>
        </p:nvCxnSpPr>
        <p:spPr>
          <a:xfrm flipV="1">
            <a:off x="10367981" y="3106948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1" idx="5"/>
            <a:endCxn id="91" idx="1"/>
          </p:cNvCxnSpPr>
          <p:nvPr/>
        </p:nvCxnSpPr>
        <p:spPr>
          <a:xfrm flipH="1" flipV="1">
            <a:off x="10367981" y="3106948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 rot="20700000">
            <a:off x="243051" y="2941275"/>
            <a:ext cx="790368" cy="629110"/>
            <a:chOff x="1455916" y="2551066"/>
            <a:chExt cx="1164127" cy="926612"/>
          </a:xfrm>
        </p:grpSpPr>
        <p:sp>
          <p:nvSpPr>
            <p:cNvPr id="103" name="Isosceles Triangle 102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cxnSp>
        <p:nvCxnSpPr>
          <p:cNvPr id="106" name="Straight Connector 105"/>
          <p:cNvCxnSpPr>
            <a:stCxn id="103" idx="3"/>
            <a:endCxn id="78" idx="3"/>
          </p:cNvCxnSpPr>
          <p:nvPr/>
        </p:nvCxnSpPr>
        <p:spPr>
          <a:xfrm flipV="1">
            <a:off x="1016997" y="2691448"/>
            <a:ext cx="1843858" cy="451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9741" y="3838128"/>
            <a:ext cx="1303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utura Light" pitchFamily="50" charset="0"/>
              </a:rPr>
              <a:t>Projector</a:t>
            </a:r>
            <a:endParaRPr lang="en-US" sz="24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807585" y="2504661"/>
            <a:ext cx="225132" cy="225132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14" name="Straight Connector 113"/>
          <p:cNvCxnSpPr>
            <a:stCxn id="112" idx="5"/>
            <a:endCxn id="112" idx="1"/>
          </p:cNvCxnSpPr>
          <p:nvPr/>
        </p:nvCxnSpPr>
        <p:spPr>
          <a:xfrm flipH="1" flipV="1">
            <a:off x="2840555" y="2537631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12" idx="3"/>
            <a:endCxn id="112" idx="7"/>
          </p:cNvCxnSpPr>
          <p:nvPr/>
        </p:nvCxnSpPr>
        <p:spPr>
          <a:xfrm flipV="1">
            <a:off x="2840555" y="2537631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 rot="20700000">
            <a:off x="3719820" y="3202506"/>
            <a:ext cx="790368" cy="629110"/>
            <a:chOff x="1455916" y="2551066"/>
            <a:chExt cx="1164127" cy="926612"/>
          </a:xfrm>
        </p:grpSpPr>
        <p:sp>
          <p:nvSpPr>
            <p:cNvPr id="119" name="Isosceles Triangle 118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3442859" y="3997854"/>
            <a:ext cx="13033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utura Light" pitchFamily="50" charset="0"/>
              </a:rPr>
              <a:t>Projector</a:t>
            </a:r>
            <a:endParaRPr lang="en-US" sz="24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cxnSp>
        <p:nvCxnSpPr>
          <p:cNvPr id="122" name="Straight Connector 121"/>
          <p:cNvCxnSpPr>
            <a:stCxn id="119" idx="3"/>
            <a:endCxn id="123" idx="2"/>
          </p:cNvCxnSpPr>
          <p:nvPr/>
        </p:nvCxnSpPr>
        <p:spPr>
          <a:xfrm flipV="1">
            <a:off x="4493766" y="3185293"/>
            <a:ext cx="1546322" cy="218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6040088" y="3072727"/>
            <a:ext cx="225132" cy="225132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24" name="Straight Connector 123"/>
          <p:cNvCxnSpPr>
            <a:stCxn id="123" idx="5"/>
            <a:endCxn id="123" idx="1"/>
          </p:cNvCxnSpPr>
          <p:nvPr/>
        </p:nvCxnSpPr>
        <p:spPr>
          <a:xfrm flipH="1" flipV="1">
            <a:off x="6073058" y="3105697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3" idx="3"/>
            <a:endCxn id="123" idx="7"/>
          </p:cNvCxnSpPr>
          <p:nvPr/>
        </p:nvCxnSpPr>
        <p:spPr>
          <a:xfrm flipV="1">
            <a:off x="6073058" y="3105697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35" idx="3"/>
            <a:endCxn id="91" idx="3"/>
          </p:cNvCxnSpPr>
          <p:nvPr/>
        </p:nvCxnSpPr>
        <p:spPr>
          <a:xfrm flipV="1">
            <a:off x="8587488" y="3266140"/>
            <a:ext cx="1780493" cy="454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0321428" y="3083269"/>
            <a:ext cx="225132" cy="225132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32" name="Straight Connector 131"/>
          <p:cNvCxnSpPr>
            <a:stCxn id="131" idx="5"/>
            <a:endCxn id="131" idx="1"/>
          </p:cNvCxnSpPr>
          <p:nvPr/>
        </p:nvCxnSpPr>
        <p:spPr>
          <a:xfrm flipH="1" flipV="1">
            <a:off x="10354398" y="3116239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3"/>
            <a:endCxn id="131" idx="7"/>
          </p:cNvCxnSpPr>
          <p:nvPr/>
        </p:nvCxnSpPr>
        <p:spPr>
          <a:xfrm flipV="1">
            <a:off x="10354398" y="3116239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 rot="20700000">
            <a:off x="7813542" y="3519557"/>
            <a:ext cx="790368" cy="629110"/>
            <a:chOff x="1455916" y="2551066"/>
            <a:chExt cx="1164127" cy="926612"/>
          </a:xfrm>
        </p:grpSpPr>
        <p:sp>
          <p:nvSpPr>
            <p:cNvPr id="135" name="Isosceles Triangle 134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461616" y="4358810"/>
            <a:ext cx="13033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utura Light" pitchFamily="50" charset="0"/>
              </a:rPr>
              <a:t>Projector</a:t>
            </a:r>
            <a:endParaRPr lang="en-US" sz="24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cxnSp>
        <p:nvCxnSpPr>
          <p:cNvPr id="138" name="Straight Connector 137"/>
          <p:cNvCxnSpPr>
            <a:stCxn id="103" idx="3"/>
            <a:endCxn id="80" idx="2"/>
          </p:cNvCxnSpPr>
          <p:nvPr/>
        </p:nvCxnSpPr>
        <p:spPr>
          <a:xfrm flipV="1">
            <a:off x="1016997" y="2318106"/>
            <a:ext cx="908326" cy="824410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03" idx="3"/>
          </p:cNvCxnSpPr>
          <p:nvPr/>
        </p:nvCxnSpPr>
        <p:spPr>
          <a:xfrm>
            <a:off x="1016997" y="3142516"/>
            <a:ext cx="1956336" cy="162069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9" idx="3"/>
          </p:cNvCxnSpPr>
          <p:nvPr/>
        </p:nvCxnSpPr>
        <p:spPr>
          <a:xfrm flipV="1">
            <a:off x="4493766" y="2631152"/>
            <a:ext cx="495194" cy="772595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9" idx="3"/>
          </p:cNvCxnSpPr>
          <p:nvPr/>
        </p:nvCxnSpPr>
        <p:spPr>
          <a:xfrm>
            <a:off x="4493766" y="3403747"/>
            <a:ext cx="3039104" cy="473059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5" idx="3"/>
          </p:cNvCxnSpPr>
          <p:nvPr/>
        </p:nvCxnSpPr>
        <p:spPr>
          <a:xfrm flipV="1">
            <a:off x="8587488" y="2741334"/>
            <a:ext cx="944197" cy="979464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5" idx="3"/>
          </p:cNvCxnSpPr>
          <p:nvPr/>
        </p:nvCxnSpPr>
        <p:spPr>
          <a:xfrm>
            <a:off x="8587488" y="3720798"/>
            <a:ext cx="2236075" cy="935453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1" grpId="0" animBg="1"/>
      <p:bldP spid="111" grpId="0"/>
      <p:bldP spid="112" grpId="0" animBg="1"/>
      <p:bldP spid="121" grpId="0" animBg="1"/>
      <p:bldP spid="123" grpId="0" animBg="1"/>
      <p:bldP spid="131" grpId="0" animBg="1"/>
      <p:bldP spid="1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Optical </a:t>
            </a:r>
            <a:r>
              <a:rPr lang="fr-FR" dirty="0" err="1" smtClean="0"/>
              <a:t>devices</a:t>
            </a:r>
            <a:endParaRPr lang="fr-FR" dirty="0" smtClean="0"/>
          </a:p>
          <a:p>
            <a:pPr algn="ctr"/>
            <a:r>
              <a:rPr lang="fr-FR" dirty="0" smtClean="0"/>
              <a:t>(cameras and </a:t>
            </a:r>
            <a:r>
              <a:rPr lang="fr-FR" dirty="0" err="1" smtClean="0"/>
              <a:t>projectors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parts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064594" y="2911831"/>
            <a:ext cx="235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 (image plane)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0058" y="4143147"/>
            <a:ext cx="2120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This is you, </a:t>
            </a:r>
            <a:br>
              <a:rPr lang="en-US" dirty="0" smtClean="0"/>
            </a:br>
            <a:r>
              <a:rPr lang="en-US" dirty="0" smtClean="0"/>
              <a:t>looking at the </a:t>
            </a:r>
            <a:r>
              <a:rPr lang="en-US" b="1" dirty="0" smtClean="0"/>
              <a:t>world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through a </a:t>
            </a:r>
            <a:r>
              <a:rPr lang="en-US" b="1" dirty="0" smtClean="0"/>
              <a:t>window</a:t>
            </a:r>
            <a:endParaRPr lang="en-US" b="1" dirty="0"/>
          </a:p>
        </p:txBody>
      </p:sp>
      <p:sp>
        <p:nvSpPr>
          <p:cNvPr id="9" name="Freeform 8"/>
          <p:cNvSpPr/>
          <p:nvPr/>
        </p:nvSpPr>
        <p:spPr>
          <a:xfrm>
            <a:off x="1508760" y="5129784"/>
            <a:ext cx="374904" cy="768096"/>
          </a:xfrm>
          <a:custGeom>
            <a:avLst/>
            <a:gdLst>
              <a:gd name="connsiteX0" fmla="*/ 36576 w 374904"/>
              <a:gd name="connsiteY0" fmla="*/ 0 h 768096"/>
              <a:gd name="connsiteX1" fmla="*/ 54864 w 374904"/>
              <a:gd name="connsiteY1" fmla="*/ 45720 h 768096"/>
              <a:gd name="connsiteX2" fmla="*/ 45720 w 374904"/>
              <a:gd name="connsiteY2" fmla="*/ 100584 h 768096"/>
              <a:gd name="connsiteX3" fmla="*/ 18288 w 374904"/>
              <a:gd name="connsiteY3" fmla="*/ 256032 h 768096"/>
              <a:gd name="connsiteX4" fmla="*/ 0 w 374904"/>
              <a:gd name="connsiteY4" fmla="*/ 301752 h 768096"/>
              <a:gd name="connsiteX5" fmla="*/ 18288 w 374904"/>
              <a:gd name="connsiteY5" fmla="*/ 384048 h 768096"/>
              <a:gd name="connsiteX6" fmla="*/ 27432 w 374904"/>
              <a:gd name="connsiteY6" fmla="*/ 438912 h 768096"/>
              <a:gd name="connsiteX7" fmla="*/ 54864 w 374904"/>
              <a:gd name="connsiteY7" fmla="*/ 484632 h 768096"/>
              <a:gd name="connsiteX8" fmla="*/ 64008 w 374904"/>
              <a:gd name="connsiteY8" fmla="*/ 530352 h 768096"/>
              <a:gd name="connsiteX9" fmla="*/ 91440 w 374904"/>
              <a:gd name="connsiteY9" fmla="*/ 576072 h 768096"/>
              <a:gd name="connsiteX10" fmla="*/ 128016 w 374904"/>
              <a:gd name="connsiteY10" fmla="*/ 630936 h 768096"/>
              <a:gd name="connsiteX11" fmla="*/ 182880 w 374904"/>
              <a:gd name="connsiteY11" fmla="*/ 676656 h 768096"/>
              <a:gd name="connsiteX12" fmla="*/ 237744 w 374904"/>
              <a:gd name="connsiteY12" fmla="*/ 713232 h 768096"/>
              <a:gd name="connsiteX13" fmla="*/ 265176 w 374904"/>
              <a:gd name="connsiteY13" fmla="*/ 731520 h 768096"/>
              <a:gd name="connsiteX14" fmla="*/ 292608 w 374904"/>
              <a:gd name="connsiteY14" fmla="*/ 749808 h 768096"/>
              <a:gd name="connsiteX15" fmla="*/ 347472 w 374904"/>
              <a:gd name="connsiteY15" fmla="*/ 768096 h 768096"/>
              <a:gd name="connsiteX16" fmla="*/ 374904 w 374904"/>
              <a:gd name="connsiteY16" fmla="*/ 758952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" h="768096">
                <a:moveTo>
                  <a:pt x="36576" y="0"/>
                </a:moveTo>
                <a:cubicBezTo>
                  <a:pt x="42672" y="15240"/>
                  <a:pt x="53378" y="29373"/>
                  <a:pt x="54864" y="45720"/>
                </a:cubicBezTo>
                <a:cubicBezTo>
                  <a:pt x="56543" y="64184"/>
                  <a:pt x="48539" y="82259"/>
                  <a:pt x="45720" y="100584"/>
                </a:cubicBezTo>
                <a:cubicBezTo>
                  <a:pt x="40245" y="136174"/>
                  <a:pt x="29172" y="228822"/>
                  <a:pt x="18288" y="256032"/>
                </a:cubicBezTo>
                <a:lnTo>
                  <a:pt x="0" y="301752"/>
                </a:lnTo>
                <a:cubicBezTo>
                  <a:pt x="9784" y="340890"/>
                  <a:pt x="10549" y="341483"/>
                  <a:pt x="18288" y="384048"/>
                </a:cubicBezTo>
                <a:cubicBezTo>
                  <a:pt x="21605" y="402289"/>
                  <a:pt x="21096" y="421488"/>
                  <a:pt x="27432" y="438912"/>
                </a:cubicBezTo>
                <a:cubicBezTo>
                  <a:pt x="33506" y="455615"/>
                  <a:pt x="45720" y="469392"/>
                  <a:pt x="54864" y="484632"/>
                </a:cubicBezTo>
                <a:cubicBezTo>
                  <a:pt x="57912" y="499872"/>
                  <a:pt x="58236" y="515922"/>
                  <a:pt x="64008" y="530352"/>
                </a:cubicBezTo>
                <a:cubicBezTo>
                  <a:pt x="70609" y="546854"/>
                  <a:pt x="81898" y="561078"/>
                  <a:pt x="91440" y="576072"/>
                </a:cubicBezTo>
                <a:cubicBezTo>
                  <a:pt x="103240" y="594615"/>
                  <a:pt x="109728" y="618744"/>
                  <a:pt x="128016" y="630936"/>
                </a:cubicBezTo>
                <a:cubicBezTo>
                  <a:pt x="226041" y="696286"/>
                  <a:pt x="77271" y="594516"/>
                  <a:pt x="182880" y="676656"/>
                </a:cubicBezTo>
                <a:cubicBezTo>
                  <a:pt x="200230" y="690150"/>
                  <a:pt x="219456" y="701040"/>
                  <a:pt x="237744" y="713232"/>
                </a:cubicBezTo>
                <a:lnTo>
                  <a:pt x="265176" y="731520"/>
                </a:lnTo>
                <a:cubicBezTo>
                  <a:pt x="274320" y="737616"/>
                  <a:pt x="282182" y="746333"/>
                  <a:pt x="292608" y="749808"/>
                </a:cubicBezTo>
                <a:lnTo>
                  <a:pt x="347472" y="768096"/>
                </a:lnTo>
                <a:lnTo>
                  <a:pt x="374904" y="758952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488862" y="2750616"/>
            <a:ext cx="35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world behind the window</a:t>
            </a:r>
            <a:br>
              <a:rPr lang="en-US" dirty="0" smtClean="0"/>
            </a:br>
            <a:r>
              <a:rPr lang="en-US" dirty="0" smtClean="0"/>
              <a:t>(everything, and in this case a cube)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39934" y="6012796"/>
            <a:ext cx="206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(Optical center)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5335980" y="4753487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46026" y="3825107"/>
            <a:ext cx="157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Principal point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(image center)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810758" y="4502836"/>
            <a:ext cx="461163" cy="265891"/>
          </a:xfrm>
          <a:custGeom>
            <a:avLst/>
            <a:gdLst>
              <a:gd name="connsiteX0" fmla="*/ 36576 w 374904"/>
              <a:gd name="connsiteY0" fmla="*/ 0 h 768096"/>
              <a:gd name="connsiteX1" fmla="*/ 54864 w 374904"/>
              <a:gd name="connsiteY1" fmla="*/ 45720 h 768096"/>
              <a:gd name="connsiteX2" fmla="*/ 45720 w 374904"/>
              <a:gd name="connsiteY2" fmla="*/ 100584 h 768096"/>
              <a:gd name="connsiteX3" fmla="*/ 18288 w 374904"/>
              <a:gd name="connsiteY3" fmla="*/ 256032 h 768096"/>
              <a:gd name="connsiteX4" fmla="*/ 0 w 374904"/>
              <a:gd name="connsiteY4" fmla="*/ 301752 h 768096"/>
              <a:gd name="connsiteX5" fmla="*/ 18288 w 374904"/>
              <a:gd name="connsiteY5" fmla="*/ 384048 h 768096"/>
              <a:gd name="connsiteX6" fmla="*/ 27432 w 374904"/>
              <a:gd name="connsiteY6" fmla="*/ 438912 h 768096"/>
              <a:gd name="connsiteX7" fmla="*/ 54864 w 374904"/>
              <a:gd name="connsiteY7" fmla="*/ 484632 h 768096"/>
              <a:gd name="connsiteX8" fmla="*/ 64008 w 374904"/>
              <a:gd name="connsiteY8" fmla="*/ 530352 h 768096"/>
              <a:gd name="connsiteX9" fmla="*/ 91440 w 374904"/>
              <a:gd name="connsiteY9" fmla="*/ 576072 h 768096"/>
              <a:gd name="connsiteX10" fmla="*/ 128016 w 374904"/>
              <a:gd name="connsiteY10" fmla="*/ 630936 h 768096"/>
              <a:gd name="connsiteX11" fmla="*/ 182880 w 374904"/>
              <a:gd name="connsiteY11" fmla="*/ 676656 h 768096"/>
              <a:gd name="connsiteX12" fmla="*/ 237744 w 374904"/>
              <a:gd name="connsiteY12" fmla="*/ 713232 h 768096"/>
              <a:gd name="connsiteX13" fmla="*/ 265176 w 374904"/>
              <a:gd name="connsiteY13" fmla="*/ 731520 h 768096"/>
              <a:gd name="connsiteX14" fmla="*/ 292608 w 374904"/>
              <a:gd name="connsiteY14" fmla="*/ 749808 h 768096"/>
              <a:gd name="connsiteX15" fmla="*/ 347472 w 374904"/>
              <a:gd name="connsiteY15" fmla="*/ 768096 h 768096"/>
              <a:gd name="connsiteX16" fmla="*/ 374904 w 374904"/>
              <a:gd name="connsiteY16" fmla="*/ 758952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" h="768096">
                <a:moveTo>
                  <a:pt x="36576" y="0"/>
                </a:moveTo>
                <a:cubicBezTo>
                  <a:pt x="42672" y="15240"/>
                  <a:pt x="53378" y="29373"/>
                  <a:pt x="54864" y="45720"/>
                </a:cubicBezTo>
                <a:cubicBezTo>
                  <a:pt x="56543" y="64184"/>
                  <a:pt x="48539" y="82259"/>
                  <a:pt x="45720" y="100584"/>
                </a:cubicBezTo>
                <a:cubicBezTo>
                  <a:pt x="40245" y="136174"/>
                  <a:pt x="29172" y="228822"/>
                  <a:pt x="18288" y="256032"/>
                </a:cubicBezTo>
                <a:lnTo>
                  <a:pt x="0" y="301752"/>
                </a:lnTo>
                <a:cubicBezTo>
                  <a:pt x="9784" y="340890"/>
                  <a:pt x="10549" y="341483"/>
                  <a:pt x="18288" y="384048"/>
                </a:cubicBezTo>
                <a:cubicBezTo>
                  <a:pt x="21605" y="402289"/>
                  <a:pt x="21096" y="421488"/>
                  <a:pt x="27432" y="438912"/>
                </a:cubicBezTo>
                <a:cubicBezTo>
                  <a:pt x="33506" y="455615"/>
                  <a:pt x="45720" y="469392"/>
                  <a:pt x="54864" y="484632"/>
                </a:cubicBezTo>
                <a:cubicBezTo>
                  <a:pt x="57912" y="499872"/>
                  <a:pt x="58236" y="515922"/>
                  <a:pt x="64008" y="530352"/>
                </a:cubicBezTo>
                <a:cubicBezTo>
                  <a:pt x="70609" y="546854"/>
                  <a:pt x="81898" y="561078"/>
                  <a:pt x="91440" y="576072"/>
                </a:cubicBezTo>
                <a:cubicBezTo>
                  <a:pt x="103240" y="594615"/>
                  <a:pt x="109728" y="618744"/>
                  <a:pt x="128016" y="630936"/>
                </a:cubicBezTo>
                <a:cubicBezTo>
                  <a:pt x="226041" y="696286"/>
                  <a:pt x="77271" y="594516"/>
                  <a:pt x="182880" y="676656"/>
                </a:cubicBezTo>
                <a:cubicBezTo>
                  <a:pt x="200230" y="690150"/>
                  <a:pt x="219456" y="701040"/>
                  <a:pt x="237744" y="713232"/>
                </a:cubicBezTo>
                <a:lnTo>
                  <a:pt x="265176" y="731520"/>
                </a:lnTo>
                <a:cubicBezTo>
                  <a:pt x="274320" y="737616"/>
                  <a:pt x="282182" y="746333"/>
                  <a:pt x="292608" y="749808"/>
                </a:cubicBezTo>
                <a:lnTo>
                  <a:pt x="347472" y="768096"/>
                </a:lnTo>
                <a:lnTo>
                  <a:pt x="374904" y="758952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473417"/>
            <a:ext cx="10363200" cy="1481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err="1" smtClean="0"/>
              <a:t>Looking</a:t>
            </a:r>
            <a:r>
              <a:rPr lang="fr-FR" sz="3600" dirty="0" smtClean="0"/>
              <a:t> at the </a:t>
            </a:r>
            <a:r>
              <a:rPr lang="fr-FR" sz="3600" dirty="0" smtClean="0">
                <a:solidFill>
                  <a:srgbClr val="FF0000"/>
                </a:solidFill>
              </a:rPr>
              <a:t>world</a:t>
            </a:r>
            <a:r>
              <a:rPr lang="fr-FR" sz="3600" dirty="0" smtClean="0"/>
              <a:t>, </a:t>
            </a:r>
            <a:r>
              <a:rPr lang="fr-FR" sz="3600" dirty="0" err="1" smtClean="0"/>
              <a:t>from</a:t>
            </a:r>
            <a:r>
              <a:rPr lang="fr-FR" sz="3600" dirty="0" smtClean="0"/>
              <a:t> a </a:t>
            </a:r>
            <a:r>
              <a:rPr lang="fr-FR" sz="3600" dirty="0" smtClean="0">
                <a:solidFill>
                  <a:srgbClr val="FF0000"/>
                </a:solidFill>
              </a:rPr>
              <a:t>point</a:t>
            </a:r>
            <a:r>
              <a:rPr lang="fr-FR" sz="3600" dirty="0" smtClean="0"/>
              <a:t>, </a:t>
            </a:r>
            <a:r>
              <a:rPr lang="fr-FR" sz="3600" dirty="0" err="1" smtClean="0"/>
              <a:t>through</a:t>
            </a:r>
            <a:r>
              <a:rPr lang="fr-FR" sz="3600" dirty="0" smtClean="0"/>
              <a:t> a </a:t>
            </a:r>
            <a:r>
              <a:rPr lang="fr-FR" sz="3600" dirty="0" err="1" smtClean="0">
                <a:solidFill>
                  <a:srgbClr val="FF0000"/>
                </a:solidFill>
              </a:rPr>
              <a:t>window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97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" grpId="0" animBg="1"/>
      <p:bldP spid="22" grpId="0"/>
      <p:bldP spid="6" grpId="0"/>
      <p:bldP spid="9" grpId="0" animBg="1"/>
      <p:bldP spid="33" grpId="0"/>
      <p:bldP spid="38" grpId="0" animBg="1"/>
      <p:bldP spid="36" grpId="0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be 53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974787" y="4789172"/>
            <a:ext cx="407670" cy="563882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  <a:gd name="connsiteX0" fmla="*/ 407670 w 407670"/>
              <a:gd name="connsiteY0" fmla="*/ 0 h 557393"/>
              <a:gd name="connsiteX1" fmla="*/ 0 w 407670"/>
              <a:gd name="connsiteY1" fmla="*/ 131445 h 557393"/>
              <a:gd name="connsiteX2" fmla="*/ 405765 w 407670"/>
              <a:gd name="connsiteY2" fmla="*/ 531495 h 557393"/>
              <a:gd name="connsiteX3" fmla="*/ 407670 w 407670"/>
              <a:gd name="connsiteY3" fmla="*/ 0 h 557393"/>
              <a:gd name="connsiteX0" fmla="*/ 407670 w 407670"/>
              <a:gd name="connsiteY0" fmla="*/ 0 h 563882"/>
              <a:gd name="connsiteX1" fmla="*/ 0 w 407670"/>
              <a:gd name="connsiteY1" fmla="*/ 131445 h 563882"/>
              <a:gd name="connsiteX2" fmla="*/ 405765 w 407670"/>
              <a:gd name="connsiteY2" fmla="*/ 531495 h 563882"/>
              <a:gd name="connsiteX3" fmla="*/ 407670 w 407670"/>
              <a:gd name="connsiteY3" fmla="*/ 0 h 56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63882">
                <a:moveTo>
                  <a:pt x="407670" y="0"/>
                </a:moveTo>
                <a:lnTo>
                  <a:pt x="0" y="131445"/>
                </a:lnTo>
                <a:cubicBezTo>
                  <a:pt x="22860" y="370205"/>
                  <a:pt x="148590" y="662305"/>
                  <a:pt x="405765" y="53149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arallelogram 64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09609" y="5903056"/>
            <a:ext cx="4930249" cy="2166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Field of view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9610" y="4794758"/>
            <a:ext cx="3339255" cy="1108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09604" y="5455920"/>
            <a:ext cx="1794300" cy="44190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044950" y="3496610"/>
            <a:ext cx="1758953" cy="239476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045807" y="4115423"/>
            <a:ext cx="4894051" cy="1786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335980" y="4753487"/>
            <a:ext cx="82400" cy="824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964396" y="5402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005596" y="4930140"/>
            <a:ext cx="0" cy="531675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77180" y="5317469"/>
            <a:ext cx="632460" cy="13215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985385" y="4789171"/>
            <a:ext cx="1034415" cy="233214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" h="233214">
                <a:moveTo>
                  <a:pt x="407670" y="0"/>
                </a:moveTo>
                <a:lnTo>
                  <a:pt x="0" y="131445"/>
                </a:lnTo>
                <a:cubicBezTo>
                  <a:pt x="270510" y="261620"/>
                  <a:pt x="777240" y="269875"/>
                  <a:pt x="1034415" y="13906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0" idx="6"/>
          </p:cNvCxnSpPr>
          <p:nvPr/>
        </p:nvCxnSpPr>
        <p:spPr>
          <a:xfrm flipV="1">
            <a:off x="6046796" y="5123498"/>
            <a:ext cx="2841172" cy="31997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0" idx="6"/>
          </p:cNvCxnSpPr>
          <p:nvPr/>
        </p:nvCxnSpPr>
        <p:spPr>
          <a:xfrm flipV="1">
            <a:off x="2045807" y="5116184"/>
            <a:ext cx="6844183" cy="785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76928" y="546395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96031" y="515571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807590" y="507498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929375" y="6175092"/>
            <a:ext cx="149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(image plane)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70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0" grpId="0" animBg="1"/>
      <p:bldP spid="20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99" y="2506442"/>
            <a:ext cx="10515600" cy="132556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99" y="3966942"/>
            <a:ext cx="10515600" cy="14963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is AR?</a:t>
            </a:r>
          </a:p>
          <a:p>
            <a:r>
              <a:rPr lang="en-US" dirty="0" smtClean="0"/>
              <a:t>Where does it happen?</a:t>
            </a:r>
          </a:p>
          <a:p>
            <a:r>
              <a:rPr lang="en-US" dirty="0" smtClean="0"/>
              <a:t>What can you do with projectors?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Frustum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  <p:sp>
        <p:nvSpPr>
          <p:cNvPr id="72" name="Parallelogram 71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5377180" y="3901452"/>
            <a:ext cx="2663179" cy="8839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2" idx="5"/>
            <a:endCxn id="72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2" idx="3"/>
            <a:endCxn id="72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arallelogram 78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787601">
            <a:off x="9839170" y="2161134"/>
            <a:ext cx="106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 plane</a:t>
            </a:r>
            <a:endParaRPr lang="en-US" b="1" dirty="0"/>
          </a:p>
        </p:txBody>
      </p:sp>
      <p:sp>
        <p:nvSpPr>
          <p:cNvPr id="89" name="Cube 88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92" name="Straight Connector 91"/>
          <p:cNvCxnSpPr>
            <a:stCxn id="79" idx="2"/>
            <a:endCxn id="79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9" idx="3"/>
            <a:endCxn id="79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 rot="678557">
            <a:off x="5672814" y="601190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Near plane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4052223" y="1609357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Frustum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96848" y="1746725"/>
            <a:ext cx="4645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view and perspective of the camera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Things inside are visible, things outside are not</a:t>
            </a:r>
          </a:p>
        </p:txBody>
      </p:sp>
    </p:spTree>
    <p:extLst>
      <p:ext uri="{BB962C8B-B14F-4D97-AF65-F5344CB8AC3E}">
        <p14:creationId xmlns:p14="http://schemas.microsoft.com/office/powerpoint/2010/main" val="376516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Depth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471660" y="2062502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Frustum</a:t>
            </a:r>
            <a:endParaRPr lang="en-US" dirty="0"/>
          </a:p>
        </p:txBody>
      </p: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  <p:sp>
        <p:nvSpPr>
          <p:cNvPr id="43" name="Oval 42"/>
          <p:cNvSpPr/>
          <p:nvPr/>
        </p:nvSpPr>
        <p:spPr>
          <a:xfrm>
            <a:off x="5964396" y="5402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776928" y="546395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96031" y="515571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8807590" y="507498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970539" y="2431834"/>
            <a:ext cx="3711922" cy="149010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3" idx="2"/>
          </p:cNvCxnSpPr>
          <p:nvPr/>
        </p:nvCxnSpPr>
        <p:spPr>
          <a:xfrm flipV="1">
            <a:off x="5964396" y="3921936"/>
            <a:ext cx="0" cy="15215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8848813" y="2766060"/>
            <a:ext cx="1" cy="2249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787601">
            <a:off x="9839170" y="2161134"/>
            <a:ext cx="106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 plane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 rot="678557">
            <a:off x="5672814" y="601190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Near plane</a:t>
            </a:r>
            <a:endParaRPr lang="en-US" b="1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959483" y="2773416"/>
            <a:ext cx="2877070" cy="1146888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20397924">
            <a:off x="6785168" y="3051020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Depth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9251" y="1405710"/>
            <a:ext cx="411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depth is the distance to the object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(normalized between near and far planes)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8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377180" y="3901452"/>
            <a:ext cx="2663179" cy="8839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Knowing the camera parameters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732321">
            <a:off x="9805700" y="2161134"/>
            <a:ext cx="113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FAR plane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2384" y="6029591"/>
            <a:ext cx="3364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VIEW</a:t>
            </a:r>
          </a:p>
          <a:p>
            <a:r>
              <a:rPr lang="en-US" dirty="0" smtClean="0"/>
              <a:t>(Camera position and orientation)</a:t>
            </a:r>
          </a:p>
          <a:p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 rot="678557">
            <a:off x="5583377" y="6010075"/>
            <a:ext cx="13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NEAR plane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0696" y="1851386"/>
            <a:ext cx="2344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PROJECTION</a:t>
            </a:r>
          </a:p>
          <a:p>
            <a:r>
              <a:rPr lang="en-US" dirty="0" smtClean="0"/>
              <a:t>(Shape of the Frustum)</a:t>
            </a:r>
          </a:p>
          <a:p>
            <a:endParaRPr lang="en-US" b="1" dirty="0"/>
          </a:p>
        </p:txBody>
      </p:sp>
      <p:sp>
        <p:nvSpPr>
          <p:cNvPr id="28" name="Parallelogram 27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18556" y="3404486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Screen</a:t>
            </a:r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8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these matrices look like?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95477" y="3525540"/>
            <a:ext cx="378277" cy="465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973755" y="2253691"/>
            <a:ext cx="4211034" cy="25824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77850" y="1916078"/>
            <a:ext cx="18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Calibration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358858" y="1774615"/>
            <a:ext cx="1831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Coordinate</a:t>
            </a:r>
            <a:br>
              <a:rPr lang="en-US" b="1" dirty="0" smtClean="0"/>
            </a:br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549280" y="2263475"/>
            <a:ext cx="1831470" cy="46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Intrinsics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29551" y="2263945"/>
            <a:ext cx="1831470" cy="46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Extrinsics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55692" y="1884358"/>
            <a:ext cx="18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3D model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77078" y="1949205"/>
            <a:ext cx="18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Picture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260145" y="514302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Image(2D*)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79437" y="5143022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View(3d)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6535129" y="5148206"/>
            <a:ext cx="113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World(3d)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8828080" y="5149377"/>
            <a:ext cx="104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Local(3d)</a:t>
            </a:r>
            <a:endParaRPr lang="en-US" i="1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9349740" y="4662170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7231977" y="466615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070745" y="4711916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924269" y="470110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enthèses 2"/>
          <p:cNvSpPr/>
          <p:nvPr/>
        </p:nvSpPr>
        <p:spPr>
          <a:xfrm>
            <a:off x="9393209" y="2610745"/>
            <a:ext cx="1419860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Point in </a:t>
            </a:r>
          </a:p>
          <a:p>
            <a:pPr algn="ctr"/>
            <a:r>
              <a:rPr lang="fr-FR" dirty="0" smtClean="0"/>
              <a:t>local </a:t>
            </a:r>
            <a:r>
              <a:rPr lang="fr-FR" dirty="0" err="1" smtClean="0"/>
              <a:t>space</a:t>
            </a:r>
            <a:endParaRPr lang="en-US" dirty="0"/>
          </a:p>
        </p:txBody>
      </p:sp>
      <p:sp>
        <p:nvSpPr>
          <p:cNvPr id="28" name="Parenthèses 27"/>
          <p:cNvSpPr/>
          <p:nvPr/>
        </p:nvSpPr>
        <p:spPr>
          <a:xfrm>
            <a:off x="7275446" y="2620905"/>
            <a:ext cx="1975994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Transfrom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from</a:t>
            </a:r>
            <a:r>
              <a:rPr lang="fr-FR" dirty="0" smtClean="0"/>
              <a:t> Local </a:t>
            </a:r>
            <a:br>
              <a:rPr lang="fr-FR" dirty="0" smtClean="0"/>
            </a:br>
            <a:r>
              <a:rPr lang="fr-FR" dirty="0" smtClean="0"/>
              <a:t>to World </a:t>
            </a:r>
            <a:r>
              <a:rPr lang="fr-FR" dirty="0" err="1" smtClean="0"/>
              <a:t>space</a:t>
            </a:r>
            <a:endParaRPr lang="en-US" dirty="0"/>
          </a:p>
        </p:txBody>
      </p:sp>
      <p:sp>
        <p:nvSpPr>
          <p:cNvPr id="29" name="Parenthèses 28"/>
          <p:cNvSpPr/>
          <p:nvPr/>
        </p:nvSpPr>
        <p:spPr>
          <a:xfrm>
            <a:off x="5139909" y="2614004"/>
            <a:ext cx="1975994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Transfrom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from</a:t>
            </a:r>
            <a:r>
              <a:rPr lang="fr-FR" dirty="0" smtClean="0"/>
              <a:t> World </a:t>
            </a:r>
            <a:r>
              <a:rPr lang="fr-FR" dirty="0" err="1" smtClean="0"/>
              <a:t>space</a:t>
            </a:r>
            <a:r>
              <a:rPr lang="fr-FR" dirty="0"/>
              <a:t> </a:t>
            </a:r>
            <a:r>
              <a:rPr lang="fr-FR" dirty="0" smtClean="0"/>
              <a:t>to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fr-FR" dirty="0" smtClean="0"/>
          </a:p>
        </p:txBody>
      </p:sp>
      <p:sp>
        <p:nvSpPr>
          <p:cNvPr id="32" name="Parenthèses 31"/>
          <p:cNvSpPr/>
          <p:nvPr/>
        </p:nvSpPr>
        <p:spPr>
          <a:xfrm>
            <a:off x="3058855" y="2604370"/>
            <a:ext cx="1975994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dk1"/>
                </a:solidFill>
              </a:rPr>
              <a:t>Transform</a:t>
            </a:r>
            <a:r>
              <a:rPr lang="fr-FR" dirty="0">
                <a:solidFill>
                  <a:schemeClr val="dk1"/>
                </a:solidFill>
              </a:rPr>
              <a:t> </a:t>
            </a:r>
            <a:br>
              <a:rPr lang="fr-FR" dirty="0">
                <a:solidFill>
                  <a:schemeClr val="dk1"/>
                </a:solidFill>
              </a:rPr>
            </a:br>
            <a:r>
              <a:rPr lang="fr-FR" dirty="0" err="1">
                <a:solidFill>
                  <a:schemeClr val="dk1"/>
                </a:solidFill>
              </a:rPr>
              <a:t>from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 to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3" name="Parenthèses 32"/>
          <p:cNvSpPr/>
          <p:nvPr/>
        </p:nvSpPr>
        <p:spPr>
          <a:xfrm>
            <a:off x="422778" y="3111684"/>
            <a:ext cx="2171001" cy="1248368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Point in </a:t>
            </a:r>
          </a:p>
          <a:p>
            <a:pPr algn="ctr"/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6" grpId="0"/>
      <p:bldP spid="37" grpId="0"/>
      <p:bldP spid="38" grpId="0"/>
      <p:bldP spid="30" grpId="0"/>
      <p:bldP spid="31" grpId="0"/>
      <p:bldP spid="34" grpId="0"/>
      <p:bldP spid="28" grpId="0" animBg="1"/>
      <p:bldP spid="29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these matrices look like?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7078" y="1774615"/>
            <a:ext cx="10510084" cy="3061546"/>
            <a:chOff x="1558226" y="2274433"/>
            <a:chExt cx="8337512" cy="2428685"/>
          </a:xfrm>
        </p:grpSpPr>
        <p:sp>
          <p:nvSpPr>
            <p:cNvPr id="4" name="Double Bracket 3"/>
            <p:cNvSpPr/>
            <p:nvPr/>
          </p:nvSpPr>
          <p:spPr>
            <a:xfrm>
              <a:off x="8673981" y="3085032"/>
              <a:ext cx="989995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br>
                <a:rPr lang="en-US" dirty="0" smtClean="0"/>
              </a:br>
              <a:r>
                <a:rPr lang="en-US" dirty="0" smtClean="0"/>
                <a:t>Y</a:t>
              </a:r>
              <a:br>
                <a:rPr lang="en-US" dirty="0" smtClean="0"/>
              </a:br>
              <a:r>
                <a:rPr lang="en-US" dirty="0" smtClean="0"/>
                <a:t>Z</a:t>
              </a:r>
              <a:endParaRPr lang="en-US" dirty="0"/>
            </a:p>
          </p:txBody>
        </p:sp>
        <p:sp>
          <p:nvSpPr>
            <p:cNvPr id="5" name="Double Bracket 4"/>
            <p:cNvSpPr/>
            <p:nvPr/>
          </p:nvSpPr>
          <p:spPr>
            <a:xfrm>
              <a:off x="6971944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 </a:t>
              </a:r>
            </a:p>
            <a:p>
              <a:pPr algn="ctr"/>
              <a:r>
                <a:rPr lang="en-US" b="1" dirty="0" smtClean="0"/>
                <a:t>Object transform as</a:t>
              </a:r>
              <a:br>
                <a:rPr lang="en-US" b="1" dirty="0" smtClean="0"/>
              </a:br>
              <a:r>
                <a:rPr lang="en-US" dirty="0" smtClean="0"/>
                <a:t>affine transform </a:t>
              </a:r>
              <a:r>
                <a:rPr lang="en-US" sz="1100" dirty="0" smtClean="0"/>
                <a:t>(rotation, translation scale)</a:t>
              </a:r>
              <a:endParaRPr lang="en-US" sz="1100" dirty="0"/>
            </a:p>
          </p:txBody>
        </p:sp>
        <p:sp>
          <p:nvSpPr>
            <p:cNvPr id="6" name="Double Bracket 5"/>
            <p:cNvSpPr/>
            <p:nvPr/>
          </p:nvSpPr>
          <p:spPr>
            <a:xfrm>
              <a:off x="5269907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4x4 </a:t>
              </a:r>
              <a:r>
                <a:rPr lang="en-US" b="1" dirty="0" smtClean="0"/>
                <a:t>matrix (camera transform)</a:t>
              </a:r>
              <a:r>
                <a:rPr lang="en-US" b="1" baseline="30000" dirty="0" smtClean="0"/>
                <a:t>-1</a:t>
              </a:r>
              <a:r>
                <a:rPr lang="en-US" dirty="0"/>
                <a:t> as</a:t>
              </a:r>
              <a:r>
                <a:rPr lang="en-US" b="1" dirty="0" smtClean="0"/>
                <a:t/>
              </a:r>
              <a:br>
                <a:rPr lang="en-US" b="1" dirty="0" smtClean="0"/>
              </a:br>
              <a:r>
                <a:rPr lang="en-US" dirty="0" smtClean="0"/>
                <a:t>Affine </a:t>
              </a:r>
              <a:r>
                <a:rPr lang="en-US" dirty="0"/>
                <a:t>transform </a:t>
              </a:r>
              <a:r>
                <a:rPr lang="en-US" sz="1100" dirty="0"/>
                <a:t>(rotation, translation scale)</a:t>
              </a:r>
            </a:p>
          </p:txBody>
        </p:sp>
        <p:sp>
          <p:nvSpPr>
            <p:cNvPr id="7" name="Double Bracket 6"/>
            <p:cNvSpPr/>
            <p:nvPr/>
          </p:nvSpPr>
          <p:spPr>
            <a:xfrm>
              <a:off x="3662586" y="309178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</a:t>
              </a:r>
              <a:br>
                <a:rPr lang="en-US" b="1" dirty="0" smtClean="0"/>
              </a:br>
              <a:r>
                <a:rPr lang="en-US" dirty="0" smtClean="0"/>
                <a:t>normalized space to pixel, then divide by perspective</a:t>
              </a:r>
              <a:endParaRPr lang="en-US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627615" y="3479480"/>
              <a:ext cx="1512606" cy="771169"/>
            </a:xfrm>
            <a:prstGeom prst="bracketPair">
              <a:avLst>
                <a:gd name="adj" fmla="val 137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U, V (,Depth)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8724" y="366341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38807" y="2654478"/>
              <a:ext cx="3340558" cy="204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3329" y="2386654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Calibration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7452" y="2274433"/>
              <a:ext cx="1452881" cy="512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Coordinate</a:t>
              </a:r>
              <a:br>
                <a:rPr lang="en-US" b="1" dirty="0" smtClean="0"/>
              </a:br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95364" y="2662239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Intrinsics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66287" y="2662612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Extrinsics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42857" y="2361491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3D model</a:t>
              </a:r>
              <a:endParaRPr lang="en-US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58226" y="2412933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Picture</a:t>
              </a:r>
              <a:endParaRPr lang="en-US" b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60145" y="514302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Image(2D*)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79437" y="5143022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View(3d)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6535129" y="5148206"/>
            <a:ext cx="113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World(3d)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8828080" y="5149377"/>
            <a:ext cx="104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Local(3d)</a:t>
            </a:r>
            <a:endParaRPr lang="en-US" i="1" dirty="0"/>
          </a:p>
        </p:txBody>
      </p:sp>
      <p:sp>
        <p:nvSpPr>
          <p:cNvPr id="45" name="TextBox 44"/>
          <p:cNvSpPr txBox="1"/>
          <p:nvPr/>
        </p:nvSpPr>
        <p:spPr>
          <a:xfrm>
            <a:off x="3421713" y="5507891"/>
            <a:ext cx="425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1"/>
                </a:solidFill>
              </a:rPr>
              <a:t>One free variable, non-injective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Rendering optionally shows what is nearest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Stereo cameras intersect vectors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2" name="Elbow Connector 11"/>
          <p:cNvCxnSpPr>
            <a:stCxn id="30" idx="2"/>
            <a:endCxn id="45" idx="1"/>
          </p:cNvCxnSpPr>
          <p:nvPr/>
        </p:nvCxnSpPr>
        <p:spPr>
          <a:xfrm rot="16200000" flipH="1">
            <a:off x="2934612" y="5482455"/>
            <a:ext cx="457202" cy="517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349740" y="4662170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7231977" y="466615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070745" y="4711916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924269" y="470110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21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Pin </a:t>
            </a:r>
            <a:r>
              <a:rPr lang="fr-FR" dirty="0" err="1" smtClean="0"/>
              <a:t>hole</a:t>
            </a:r>
            <a:r>
              <a:rPr lang="fr-FR" dirty="0" smtClean="0"/>
              <a:t> model for </a:t>
            </a:r>
            <a:r>
              <a:rPr lang="fr-FR" dirty="0" err="1" smtClean="0"/>
              <a:t>see-through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97760" y="63338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CAMERA POSITION</a:t>
            </a:r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57995" y="3427695"/>
            <a:ext cx="11163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000070" y="3436077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975528" y="6329003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Changing the camera and the image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 smtClean="0"/>
              <a:t>See-through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/>
              <a:t>fixed</a:t>
            </a:r>
            <a:r>
              <a:rPr lang="fr-FR" dirty="0"/>
              <a:t> camera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54258" y="6231374"/>
            <a:ext cx="473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https://www.youtube.com/watch?v=-iyPyl0T6sA</a:t>
            </a:r>
            <a:endParaRPr lang="en-US" dirty="0"/>
          </a:p>
        </p:txBody>
      </p:sp>
      <p:pic>
        <p:nvPicPr>
          <p:cNvPr id="10" name="-iyPyl0T6s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11383" y="1607122"/>
            <a:ext cx="822089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smtClean="0"/>
              <a:t>3a</a:t>
            </a:r>
            <a:r>
              <a:rPr lang="fr-FR" dirty="0" smtClean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See-through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 smtClean="0"/>
              <a:t>fixed</a:t>
            </a:r>
            <a:r>
              <a:rPr lang="fr-FR" dirty="0" smtClean="0"/>
              <a:t> camera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1" y="1825625"/>
            <a:ext cx="8230437" cy="4351338"/>
          </a:xfrm>
        </p:spPr>
      </p:pic>
    </p:spTree>
    <p:extLst>
      <p:ext uri="{BB962C8B-B14F-4D97-AF65-F5344CB8AC3E}">
        <p14:creationId xmlns:p14="http://schemas.microsoft.com/office/powerpoint/2010/main" val="18769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97760" y="63338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CAMERA POSITION</a:t>
            </a:r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57995" y="3427695"/>
            <a:ext cx="11163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 rot="19800000">
            <a:off x="2607175" y="4238388"/>
            <a:ext cx="1033272" cy="1033272"/>
          </a:xfrm>
          <a:prstGeom prst="arc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0800000">
            <a:off x="1693794" y="5247577"/>
            <a:ext cx="1033272" cy="1033272"/>
          </a:xfrm>
          <a:prstGeom prst="arc">
            <a:avLst/>
          </a:pr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00070" y="3436077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975528" y="6329003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Changing the camera and the image plane</a:t>
            </a:r>
            <a:endParaRPr lang="en-US" dirty="0"/>
          </a:p>
        </p:txBody>
      </p:sp>
      <p:sp>
        <p:nvSpPr>
          <p:cNvPr id="2" name="Ellipse 1"/>
          <p:cNvSpPr/>
          <p:nvPr/>
        </p:nvSpPr>
        <p:spPr>
          <a:xfrm>
            <a:off x="3538019" y="3430808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3508608" y="5349340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6555135" y="5980749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6543575" y="4060441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>
            <a:off x="5063878" y="4722279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Spatial Augmented Reality</a:t>
            </a:r>
            <a:endParaRPr lang="en-US" dirty="0"/>
          </a:p>
        </p:txBody>
      </p:sp>
      <p:sp>
        <p:nvSpPr>
          <p:cNvPr id="4" name="Parallelogram 3"/>
          <p:cNvSpPr/>
          <p:nvPr/>
        </p:nvSpPr>
        <p:spPr>
          <a:xfrm>
            <a:off x="966160" y="3398807"/>
            <a:ext cx="5211904" cy="1639019"/>
          </a:xfrm>
          <a:prstGeom prst="parallelogram">
            <a:avLst>
              <a:gd name="adj" fmla="val 96579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776379" y="2452628"/>
            <a:ext cx="2035834" cy="203583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18050" y="5065736"/>
            <a:ext cx="197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 Space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057534" y="1916747"/>
            <a:ext cx="206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 Object</a:t>
            </a:r>
            <a:endParaRPr lang="en-US" sz="2400" dirty="0"/>
          </a:p>
        </p:txBody>
      </p:sp>
      <p:sp>
        <p:nvSpPr>
          <p:cNvPr id="11" name="Cube 10"/>
          <p:cNvSpPr/>
          <p:nvPr/>
        </p:nvSpPr>
        <p:spPr>
          <a:xfrm>
            <a:off x="7648866" y="2182482"/>
            <a:ext cx="2035834" cy="2035834"/>
          </a:xfrm>
          <a:prstGeom prst="cube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81566" y="4352001"/>
            <a:ext cx="25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Digital Information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15715" y="1412734"/>
            <a:ext cx="14622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rgbClr val="FF0000"/>
                </a:solidFill>
              </a:rPr>
              <a:t>+</a:t>
            </a:r>
            <a:endParaRPr lang="en-US" sz="20000" dirty="0">
              <a:solidFill>
                <a:srgbClr val="FF0000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848644" y="815340"/>
            <a:ext cx="1597512" cy="462124"/>
          </a:xfrm>
          <a:custGeom>
            <a:avLst/>
            <a:gdLst>
              <a:gd name="connsiteX0" fmla="*/ 1403066 w 1597512"/>
              <a:gd name="connsiteY0" fmla="*/ 0 h 462124"/>
              <a:gd name="connsiteX1" fmla="*/ 1414496 w 1597512"/>
              <a:gd name="connsiteY1" fmla="*/ 19050 h 462124"/>
              <a:gd name="connsiteX2" fmla="*/ 1425926 w 1597512"/>
              <a:gd name="connsiteY2" fmla="*/ 26670 h 462124"/>
              <a:gd name="connsiteX3" fmla="*/ 1441166 w 1597512"/>
              <a:gd name="connsiteY3" fmla="*/ 41910 h 462124"/>
              <a:gd name="connsiteX4" fmla="*/ 1509746 w 1597512"/>
              <a:gd name="connsiteY4" fmla="*/ 133350 h 462124"/>
              <a:gd name="connsiteX5" fmla="*/ 1563086 w 1597512"/>
              <a:gd name="connsiteY5" fmla="*/ 262890 h 462124"/>
              <a:gd name="connsiteX6" fmla="*/ 1585946 w 1597512"/>
              <a:gd name="connsiteY6" fmla="*/ 320040 h 462124"/>
              <a:gd name="connsiteX7" fmla="*/ 1589756 w 1597512"/>
              <a:gd name="connsiteY7" fmla="*/ 331470 h 462124"/>
              <a:gd name="connsiteX8" fmla="*/ 1597376 w 1597512"/>
              <a:gd name="connsiteY8" fmla="*/ 365760 h 462124"/>
              <a:gd name="connsiteX9" fmla="*/ 1593566 w 1597512"/>
              <a:gd name="connsiteY9" fmla="*/ 388620 h 462124"/>
              <a:gd name="connsiteX10" fmla="*/ 1570706 w 1597512"/>
              <a:gd name="connsiteY10" fmla="*/ 381000 h 462124"/>
              <a:gd name="connsiteX11" fmla="*/ 1502126 w 1597512"/>
              <a:gd name="connsiteY11" fmla="*/ 331470 h 462124"/>
              <a:gd name="connsiteX12" fmla="*/ 1429736 w 1597512"/>
              <a:gd name="connsiteY12" fmla="*/ 274320 h 462124"/>
              <a:gd name="connsiteX13" fmla="*/ 1353536 w 1597512"/>
              <a:gd name="connsiteY13" fmla="*/ 209550 h 462124"/>
              <a:gd name="connsiteX14" fmla="*/ 1342106 w 1597512"/>
              <a:gd name="connsiteY14" fmla="*/ 205740 h 462124"/>
              <a:gd name="connsiteX15" fmla="*/ 1288766 w 1597512"/>
              <a:gd name="connsiteY15" fmla="*/ 152400 h 462124"/>
              <a:gd name="connsiteX16" fmla="*/ 1281146 w 1597512"/>
              <a:gd name="connsiteY16" fmla="*/ 137160 h 462124"/>
              <a:gd name="connsiteX17" fmla="*/ 1269716 w 1597512"/>
              <a:gd name="connsiteY17" fmla="*/ 118110 h 462124"/>
              <a:gd name="connsiteX18" fmla="*/ 1265906 w 1597512"/>
              <a:gd name="connsiteY18" fmla="*/ 106680 h 462124"/>
              <a:gd name="connsiteX19" fmla="*/ 1323056 w 1597512"/>
              <a:gd name="connsiteY19" fmla="*/ 194310 h 462124"/>
              <a:gd name="connsiteX20" fmla="*/ 1334486 w 1597512"/>
              <a:gd name="connsiteY20" fmla="*/ 209550 h 462124"/>
              <a:gd name="connsiteX21" fmla="*/ 1391636 w 1597512"/>
              <a:gd name="connsiteY21" fmla="*/ 274320 h 462124"/>
              <a:gd name="connsiteX22" fmla="*/ 1452596 w 1597512"/>
              <a:gd name="connsiteY22" fmla="*/ 350520 h 462124"/>
              <a:gd name="connsiteX23" fmla="*/ 1475456 w 1597512"/>
              <a:gd name="connsiteY23" fmla="*/ 392430 h 462124"/>
              <a:gd name="connsiteX24" fmla="*/ 1479266 w 1597512"/>
              <a:gd name="connsiteY24" fmla="*/ 403860 h 462124"/>
              <a:gd name="connsiteX25" fmla="*/ 1429736 w 1597512"/>
              <a:gd name="connsiteY25" fmla="*/ 384810 h 462124"/>
              <a:gd name="connsiteX26" fmla="*/ 1418306 w 1597512"/>
              <a:gd name="connsiteY26" fmla="*/ 373380 h 462124"/>
              <a:gd name="connsiteX27" fmla="*/ 1330676 w 1597512"/>
              <a:gd name="connsiteY27" fmla="*/ 308610 h 462124"/>
              <a:gd name="connsiteX28" fmla="*/ 1265906 w 1597512"/>
              <a:gd name="connsiteY28" fmla="*/ 247650 h 462124"/>
              <a:gd name="connsiteX29" fmla="*/ 1170656 w 1597512"/>
              <a:gd name="connsiteY29" fmla="*/ 167640 h 462124"/>
              <a:gd name="connsiteX30" fmla="*/ 1155416 w 1597512"/>
              <a:gd name="connsiteY30" fmla="*/ 152400 h 462124"/>
              <a:gd name="connsiteX31" fmla="*/ 1090646 w 1597512"/>
              <a:gd name="connsiteY31" fmla="*/ 106680 h 462124"/>
              <a:gd name="connsiteX32" fmla="*/ 1037306 w 1597512"/>
              <a:gd name="connsiteY32" fmla="*/ 57150 h 462124"/>
              <a:gd name="connsiteX33" fmla="*/ 1044926 w 1597512"/>
              <a:gd name="connsiteY33" fmla="*/ 91440 h 462124"/>
              <a:gd name="connsiteX34" fmla="*/ 1094456 w 1597512"/>
              <a:gd name="connsiteY34" fmla="*/ 156210 h 462124"/>
              <a:gd name="connsiteX35" fmla="*/ 1105886 w 1597512"/>
              <a:gd name="connsiteY35" fmla="*/ 167640 h 462124"/>
              <a:gd name="connsiteX36" fmla="*/ 1151606 w 1597512"/>
              <a:gd name="connsiteY36" fmla="*/ 224790 h 462124"/>
              <a:gd name="connsiteX37" fmla="*/ 1159226 w 1597512"/>
              <a:gd name="connsiteY37" fmla="*/ 240030 h 462124"/>
              <a:gd name="connsiteX38" fmla="*/ 1204946 w 1597512"/>
              <a:gd name="connsiteY38" fmla="*/ 300990 h 462124"/>
              <a:gd name="connsiteX39" fmla="*/ 1250666 w 1597512"/>
              <a:gd name="connsiteY39" fmla="*/ 354330 h 462124"/>
              <a:gd name="connsiteX40" fmla="*/ 1223996 w 1597512"/>
              <a:gd name="connsiteY40" fmla="*/ 342900 h 462124"/>
              <a:gd name="connsiteX41" fmla="*/ 1151606 w 1597512"/>
              <a:gd name="connsiteY41" fmla="*/ 297180 h 462124"/>
              <a:gd name="connsiteX42" fmla="*/ 1060166 w 1597512"/>
              <a:gd name="connsiteY42" fmla="*/ 232410 h 462124"/>
              <a:gd name="connsiteX43" fmla="*/ 1041116 w 1597512"/>
              <a:gd name="connsiteY43" fmla="*/ 220980 h 462124"/>
              <a:gd name="connsiteX44" fmla="*/ 945866 w 1597512"/>
              <a:gd name="connsiteY44" fmla="*/ 148590 h 462124"/>
              <a:gd name="connsiteX45" fmla="*/ 846806 w 1597512"/>
              <a:gd name="connsiteY45" fmla="*/ 87630 h 462124"/>
              <a:gd name="connsiteX46" fmla="*/ 816326 w 1597512"/>
              <a:gd name="connsiteY46" fmla="*/ 60960 h 462124"/>
              <a:gd name="connsiteX47" fmla="*/ 812516 w 1597512"/>
              <a:gd name="connsiteY47" fmla="*/ 72390 h 462124"/>
              <a:gd name="connsiteX48" fmla="*/ 835376 w 1597512"/>
              <a:gd name="connsiteY48" fmla="*/ 102870 h 462124"/>
              <a:gd name="connsiteX49" fmla="*/ 888716 w 1597512"/>
              <a:gd name="connsiteY49" fmla="*/ 179070 h 462124"/>
              <a:gd name="connsiteX50" fmla="*/ 903956 w 1597512"/>
              <a:gd name="connsiteY50" fmla="*/ 201930 h 462124"/>
              <a:gd name="connsiteX51" fmla="*/ 949676 w 1597512"/>
              <a:gd name="connsiteY51" fmla="*/ 262890 h 462124"/>
              <a:gd name="connsiteX52" fmla="*/ 961106 w 1597512"/>
              <a:gd name="connsiteY52" fmla="*/ 285750 h 462124"/>
              <a:gd name="connsiteX53" fmla="*/ 1003016 w 1597512"/>
              <a:gd name="connsiteY53" fmla="*/ 354330 h 462124"/>
              <a:gd name="connsiteX54" fmla="*/ 1037306 w 1597512"/>
              <a:gd name="connsiteY54" fmla="*/ 415290 h 462124"/>
              <a:gd name="connsiteX55" fmla="*/ 1041116 w 1597512"/>
              <a:gd name="connsiteY55" fmla="*/ 461010 h 462124"/>
              <a:gd name="connsiteX56" fmla="*/ 1022066 w 1597512"/>
              <a:gd name="connsiteY56" fmla="*/ 457200 h 462124"/>
              <a:gd name="connsiteX57" fmla="*/ 949676 w 1597512"/>
              <a:gd name="connsiteY57" fmla="*/ 407670 h 462124"/>
              <a:gd name="connsiteX58" fmla="*/ 877286 w 1597512"/>
              <a:gd name="connsiteY58" fmla="*/ 358140 h 462124"/>
              <a:gd name="connsiteX59" fmla="*/ 755366 w 1597512"/>
              <a:gd name="connsiteY59" fmla="*/ 262890 h 462124"/>
              <a:gd name="connsiteX60" fmla="*/ 717266 w 1597512"/>
              <a:gd name="connsiteY60" fmla="*/ 232410 h 462124"/>
              <a:gd name="connsiteX61" fmla="*/ 637256 w 1597512"/>
              <a:gd name="connsiteY61" fmla="*/ 163830 h 462124"/>
              <a:gd name="connsiteX62" fmla="*/ 553436 w 1597512"/>
              <a:gd name="connsiteY62" fmla="*/ 87630 h 462124"/>
              <a:gd name="connsiteX63" fmla="*/ 522956 w 1597512"/>
              <a:gd name="connsiteY63" fmla="*/ 45720 h 462124"/>
              <a:gd name="connsiteX64" fmla="*/ 519146 w 1597512"/>
              <a:gd name="connsiteY64" fmla="*/ 30480 h 462124"/>
              <a:gd name="connsiteX65" fmla="*/ 534386 w 1597512"/>
              <a:gd name="connsiteY65" fmla="*/ 60960 h 462124"/>
              <a:gd name="connsiteX66" fmla="*/ 576296 w 1597512"/>
              <a:gd name="connsiteY66" fmla="*/ 114300 h 462124"/>
              <a:gd name="connsiteX67" fmla="*/ 587726 w 1597512"/>
              <a:gd name="connsiteY67" fmla="*/ 140970 h 462124"/>
              <a:gd name="connsiteX68" fmla="*/ 625826 w 1597512"/>
              <a:gd name="connsiteY68" fmla="*/ 198120 h 462124"/>
              <a:gd name="connsiteX69" fmla="*/ 641066 w 1597512"/>
              <a:gd name="connsiteY69" fmla="*/ 228600 h 462124"/>
              <a:gd name="connsiteX70" fmla="*/ 686786 w 1597512"/>
              <a:gd name="connsiteY70" fmla="*/ 289560 h 462124"/>
              <a:gd name="connsiteX71" fmla="*/ 698216 w 1597512"/>
              <a:gd name="connsiteY71" fmla="*/ 308610 h 462124"/>
              <a:gd name="connsiteX72" fmla="*/ 728696 w 1597512"/>
              <a:gd name="connsiteY72" fmla="*/ 381000 h 462124"/>
              <a:gd name="connsiteX73" fmla="*/ 656306 w 1597512"/>
              <a:gd name="connsiteY73" fmla="*/ 350520 h 462124"/>
              <a:gd name="connsiteX74" fmla="*/ 625826 w 1597512"/>
              <a:gd name="connsiteY74" fmla="*/ 327660 h 462124"/>
              <a:gd name="connsiteX75" fmla="*/ 446756 w 1597512"/>
              <a:gd name="connsiteY75" fmla="*/ 156210 h 462124"/>
              <a:gd name="connsiteX76" fmla="*/ 378176 w 1597512"/>
              <a:gd name="connsiteY76" fmla="*/ 80010 h 462124"/>
              <a:gd name="connsiteX77" fmla="*/ 362936 w 1597512"/>
              <a:gd name="connsiteY77" fmla="*/ 64770 h 462124"/>
              <a:gd name="connsiteX78" fmla="*/ 328646 w 1597512"/>
              <a:gd name="connsiteY78" fmla="*/ 30480 h 462124"/>
              <a:gd name="connsiteX79" fmla="*/ 340076 w 1597512"/>
              <a:gd name="connsiteY79" fmla="*/ 114300 h 462124"/>
              <a:gd name="connsiteX80" fmla="*/ 359126 w 1597512"/>
              <a:gd name="connsiteY80" fmla="*/ 144780 h 462124"/>
              <a:gd name="connsiteX81" fmla="*/ 378176 w 1597512"/>
              <a:gd name="connsiteY81" fmla="*/ 194310 h 462124"/>
              <a:gd name="connsiteX82" fmla="*/ 393416 w 1597512"/>
              <a:gd name="connsiteY82" fmla="*/ 220980 h 462124"/>
              <a:gd name="connsiteX83" fmla="*/ 412466 w 1597512"/>
              <a:gd name="connsiteY83" fmla="*/ 274320 h 462124"/>
              <a:gd name="connsiteX84" fmla="*/ 427706 w 1597512"/>
              <a:gd name="connsiteY84" fmla="*/ 293370 h 462124"/>
              <a:gd name="connsiteX85" fmla="*/ 454376 w 1597512"/>
              <a:gd name="connsiteY85" fmla="*/ 339090 h 462124"/>
              <a:gd name="connsiteX86" fmla="*/ 473426 w 1597512"/>
              <a:gd name="connsiteY86" fmla="*/ 411480 h 462124"/>
              <a:gd name="connsiteX87" fmla="*/ 469616 w 1597512"/>
              <a:gd name="connsiteY87" fmla="*/ 426720 h 462124"/>
              <a:gd name="connsiteX88" fmla="*/ 435326 w 1597512"/>
              <a:gd name="connsiteY88" fmla="*/ 403860 h 462124"/>
              <a:gd name="connsiteX89" fmla="*/ 374366 w 1597512"/>
              <a:gd name="connsiteY89" fmla="*/ 339090 h 462124"/>
              <a:gd name="connsiteX90" fmla="*/ 351506 w 1597512"/>
              <a:gd name="connsiteY90" fmla="*/ 323850 h 462124"/>
              <a:gd name="connsiteX91" fmla="*/ 275306 w 1597512"/>
              <a:gd name="connsiteY91" fmla="*/ 236220 h 462124"/>
              <a:gd name="connsiteX92" fmla="*/ 260066 w 1597512"/>
              <a:gd name="connsiteY92" fmla="*/ 220980 h 462124"/>
              <a:gd name="connsiteX93" fmla="*/ 210536 w 1597512"/>
              <a:gd name="connsiteY93" fmla="*/ 152400 h 462124"/>
              <a:gd name="connsiteX94" fmla="*/ 183866 w 1597512"/>
              <a:gd name="connsiteY94" fmla="*/ 110490 h 462124"/>
              <a:gd name="connsiteX95" fmla="*/ 138146 w 1597512"/>
              <a:gd name="connsiteY95" fmla="*/ 76200 h 462124"/>
              <a:gd name="connsiteX96" fmla="*/ 157196 w 1597512"/>
              <a:gd name="connsiteY96" fmla="*/ 118110 h 462124"/>
              <a:gd name="connsiteX97" fmla="*/ 168626 w 1597512"/>
              <a:gd name="connsiteY97" fmla="*/ 160020 h 462124"/>
              <a:gd name="connsiteX98" fmla="*/ 221966 w 1597512"/>
              <a:gd name="connsiteY98" fmla="*/ 259080 h 462124"/>
              <a:gd name="connsiteX99" fmla="*/ 271496 w 1597512"/>
              <a:gd name="connsiteY99" fmla="*/ 346710 h 462124"/>
              <a:gd name="connsiteX100" fmla="*/ 286736 w 1597512"/>
              <a:gd name="connsiteY100" fmla="*/ 369570 h 462124"/>
              <a:gd name="connsiteX101" fmla="*/ 309596 w 1597512"/>
              <a:gd name="connsiteY101" fmla="*/ 426720 h 462124"/>
              <a:gd name="connsiteX102" fmla="*/ 317216 w 1597512"/>
              <a:gd name="connsiteY102" fmla="*/ 441960 h 462124"/>
              <a:gd name="connsiteX103" fmla="*/ 294356 w 1597512"/>
              <a:gd name="connsiteY103" fmla="*/ 445770 h 462124"/>
              <a:gd name="connsiteX104" fmla="*/ 183866 w 1597512"/>
              <a:gd name="connsiteY104" fmla="*/ 369570 h 462124"/>
              <a:gd name="connsiteX105" fmla="*/ 130526 w 1597512"/>
              <a:gd name="connsiteY105" fmla="*/ 316230 h 462124"/>
              <a:gd name="connsiteX106" fmla="*/ 115286 w 1597512"/>
              <a:gd name="connsiteY106" fmla="*/ 304800 h 462124"/>
              <a:gd name="connsiteX107" fmla="*/ 42896 w 1597512"/>
              <a:gd name="connsiteY107" fmla="*/ 236220 h 462124"/>
              <a:gd name="connsiteX108" fmla="*/ 12416 w 1597512"/>
              <a:gd name="connsiteY108" fmla="*/ 201930 h 462124"/>
              <a:gd name="connsiteX109" fmla="*/ 986 w 1597512"/>
              <a:gd name="connsiteY109" fmla="*/ 190500 h 462124"/>
              <a:gd name="connsiteX110" fmla="*/ 8606 w 1597512"/>
              <a:gd name="connsiteY110" fmla="*/ 205740 h 462124"/>
              <a:gd name="connsiteX111" fmla="*/ 27656 w 1597512"/>
              <a:gd name="connsiteY111" fmla="*/ 251460 h 462124"/>
              <a:gd name="connsiteX112" fmla="*/ 39086 w 1597512"/>
              <a:gd name="connsiteY112" fmla="*/ 270510 h 462124"/>
              <a:gd name="connsiteX113" fmla="*/ 35276 w 1597512"/>
              <a:gd name="connsiteY113" fmla="*/ 259080 h 462124"/>
              <a:gd name="connsiteX114" fmla="*/ 35276 w 1597512"/>
              <a:gd name="connsiteY114" fmla="*/ 220980 h 4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597512" h="462124">
                <a:moveTo>
                  <a:pt x="1403066" y="0"/>
                </a:moveTo>
                <a:cubicBezTo>
                  <a:pt x="1406876" y="6350"/>
                  <a:pt x="1409677" y="13427"/>
                  <a:pt x="1414496" y="19050"/>
                </a:cubicBezTo>
                <a:cubicBezTo>
                  <a:pt x="1417476" y="22527"/>
                  <a:pt x="1422449" y="23690"/>
                  <a:pt x="1425926" y="26670"/>
                </a:cubicBezTo>
                <a:cubicBezTo>
                  <a:pt x="1431381" y="31345"/>
                  <a:pt x="1436727" y="36261"/>
                  <a:pt x="1441166" y="41910"/>
                </a:cubicBezTo>
                <a:cubicBezTo>
                  <a:pt x="1464705" y="71869"/>
                  <a:pt x="1492707" y="99272"/>
                  <a:pt x="1509746" y="133350"/>
                </a:cubicBezTo>
                <a:cubicBezTo>
                  <a:pt x="1579328" y="272515"/>
                  <a:pt x="1502998" y="112669"/>
                  <a:pt x="1563086" y="262890"/>
                </a:cubicBezTo>
                <a:cubicBezTo>
                  <a:pt x="1570706" y="281940"/>
                  <a:pt x="1578510" y="300918"/>
                  <a:pt x="1585946" y="320040"/>
                </a:cubicBezTo>
                <a:cubicBezTo>
                  <a:pt x="1587402" y="323783"/>
                  <a:pt x="1588782" y="327574"/>
                  <a:pt x="1589756" y="331470"/>
                </a:cubicBezTo>
                <a:cubicBezTo>
                  <a:pt x="1592596" y="342829"/>
                  <a:pt x="1594836" y="354330"/>
                  <a:pt x="1597376" y="365760"/>
                </a:cubicBezTo>
                <a:cubicBezTo>
                  <a:pt x="1596106" y="373380"/>
                  <a:pt x="1600273" y="384787"/>
                  <a:pt x="1593566" y="388620"/>
                </a:cubicBezTo>
                <a:cubicBezTo>
                  <a:pt x="1586592" y="392605"/>
                  <a:pt x="1577517" y="385257"/>
                  <a:pt x="1570706" y="381000"/>
                </a:cubicBezTo>
                <a:cubicBezTo>
                  <a:pt x="1546794" y="366055"/>
                  <a:pt x="1524612" y="348486"/>
                  <a:pt x="1502126" y="331470"/>
                </a:cubicBezTo>
                <a:cubicBezTo>
                  <a:pt x="1477611" y="312918"/>
                  <a:pt x="1451475" y="296059"/>
                  <a:pt x="1429736" y="274320"/>
                </a:cubicBezTo>
                <a:cubicBezTo>
                  <a:pt x="1402435" y="247019"/>
                  <a:pt x="1402192" y="246042"/>
                  <a:pt x="1353536" y="209550"/>
                </a:cubicBezTo>
                <a:cubicBezTo>
                  <a:pt x="1350323" y="207140"/>
                  <a:pt x="1345916" y="207010"/>
                  <a:pt x="1342106" y="205740"/>
                </a:cubicBezTo>
                <a:cubicBezTo>
                  <a:pt x="1319235" y="185410"/>
                  <a:pt x="1305392" y="176151"/>
                  <a:pt x="1288766" y="152400"/>
                </a:cubicBezTo>
                <a:cubicBezTo>
                  <a:pt x="1285509" y="147747"/>
                  <a:pt x="1283904" y="142125"/>
                  <a:pt x="1281146" y="137160"/>
                </a:cubicBezTo>
                <a:cubicBezTo>
                  <a:pt x="1277550" y="130687"/>
                  <a:pt x="1273028" y="124734"/>
                  <a:pt x="1269716" y="118110"/>
                </a:cubicBezTo>
                <a:cubicBezTo>
                  <a:pt x="1267920" y="114518"/>
                  <a:pt x="1263066" y="103840"/>
                  <a:pt x="1265906" y="106680"/>
                </a:cubicBezTo>
                <a:cubicBezTo>
                  <a:pt x="1284750" y="125524"/>
                  <a:pt x="1312575" y="177715"/>
                  <a:pt x="1323056" y="194310"/>
                </a:cubicBezTo>
                <a:cubicBezTo>
                  <a:pt x="1326447" y="199679"/>
                  <a:pt x="1330353" y="204729"/>
                  <a:pt x="1334486" y="209550"/>
                </a:cubicBezTo>
                <a:cubicBezTo>
                  <a:pt x="1353224" y="231411"/>
                  <a:pt x="1373145" y="252250"/>
                  <a:pt x="1391636" y="274320"/>
                </a:cubicBezTo>
                <a:cubicBezTo>
                  <a:pt x="1412526" y="299253"/>
                  <a:pt x="1434553" y="323455"/>
                  <a:pt x="1452596" y="350520"/>
                </a:cubicBezTo>
                <a:cubicBezTo>
                  <a:pt x="1464526" y="368415"/>
                  <a:pt x="1463108" y="365263"/>
                  <a:pt x="1475456" y="392430"/>
                </a:cubicBezTo>
                <a:cubicBezTo>
                  <a:pt x="1477118" y="396086"/>
                  <a:pt x="1483227" y="404520"/>
                  <a:pt x="1479266" y="403860"/>
                </a:cubicBezTo>
                <a:cubicBezTo>
                  <a:pt x="1461818" y="400952"/>
                  <a:pt x="1446246" y="391160"/>
                  <a:pt x="1429736" y="384810"/>
                </a:cubicBezTo>
                <a:cubicBezTo>
                  <a:pt x="1425926" y="381000"/>
                  <a:pt x="1422577" y="376665"/>
                  <a:pt x="1418306" y="373380"/>
                </a:cubicBezTo>
                <a:cubicBezTo>
                  <a:pt x="1389516" y="351234"/>
                  <a:pt x="1357126" y="333504"/>
                  <a:pt x="1330676" y="308610"/>
                </a:cubicBezTo>
                <a:cubicBezTo>
                  <a:pt x="1309086" y="288290"/>
                  <a:pt x="1288153" y="267249"/>
                  <a:pt x="1265906" y="247650"/>
                </a:cubicBezTo>
                <a:cubicBezTo>
                  <a:pt x="1234792" y="220240"/>
                  <a:pt x="1199976" y="196960"/>
                  <a:pt x="1170656" y="167640"/>
                </a:cubicBezTo>
                <a:cubicBezTo>
                  <a:pt x="1165576" y="162560"/>
                  <a:pt x="1161131" y="156754"/>
                  <a:pt x="1155416" y="152400"/>
                </a:cubicBezTo>
                <a:cubicBezTo>
                  <a:pt x="1134395" y="136384"/>
                  <a:pt x="1111067" y="123454"/>
                  <a:pt x="1090646" y="106680"/>
                </a:cubicBezTo>
                <a:cubicBezTo>
                  <a:pt x="993404" y="26803"/>
                  <a:pt x="1077248" y="83778"/>
                  <a:pt x="1037306" y="57150"/>
                </a:cubicBezTo>
                <a:cubicBezTo>
                  <a:pt x="1037642" y="59164"/>
                  <a:pt x="1040823" y="85578"/>
                  <a:pt x="1044926" y="91440"/>
                </a:cubicBezTo>
                <a:cubicBezTo>
                  <a:pt x="1060512" y="113706"/>
                  <a:pt x="1077477" y="134987"/>
                  <a:pt x="1094456" y="156210"/>
                </a:cubicBezTo>
                <a:cubicBezTo>
                  <a:pt x="1097822" y="160417"/>
                  <a:pt x="1102437" y="163501"/>
                  <a:pt x="1105886" y="167640"/>
                </a:cubicBezTo>
                <a:cubicBezTo>
                  <a:pt x="1121504" y="186381"/>
                  <a:pt x="1137134" y="205150"/>
                  <a:pt x="1151606" y="224790"/>
                </a:cubicBezTo>
                <a:cubicBezTo>
                  <a:pt x="1154975" y="229362"/>
                  <a:pt x="1155969" y="235377"/>
                  <a:pt x="1159226" y="240030"/>
                </a:cubicBezTo>
                <a:cubicBezTo>
                  <a:pt x="1173792" y="260838"/>
                  <a:pt x="1189079" y="281156"/>
                  <a:pt x="1204946" y="300990"/>
                </a:cubicBezTo>
                <a:cubicBezTo>
                  <a:pt x="1217403" y="316561"/>
                  <a:pt x="1248034" y="335906"/>
                  <a:pt x="1250666" y="354330"/>
                </a:cubicBezTo>
                <a:cubicBezTo>
                  <a:pt x="1252034" y="363905"/>
                  <a:pt x="1232374" y="347733"/>
                  <a:pt x="1223996" y="342900"/>
                </a:cubicBezTo>
                <a:cubicBezTo>
                  <a:pt x="1199275" y="328638"/>
                  <a:pt x="1175267" y="313138"/>
                  <a:pt x="1151606" y="297180"/>
                </a:cubicBezTo>
                <a:cubicBezTo>
                  <a:pt x="1120639" y="276295"/>
                  <a:pt x="1092195" y="251627"/>
                  <a:pt x="1060166" y="232410"/>
                </a:cubicBezTo>
                <a:cubicBezTo>
                  <a:pt x="1053816" y="228600"/>
                  <a:pt x="1047088" y="225359"/>
                  <a:pt x="1041116" y="220980"/>
                </a:cubicBezTo>
                <a:cubicBezTo>
                  <a:pt x="1008958" y="197397"/>
                  <a:pt x="978536" y="171459"/>
                  <a:pt x="945866" y="148590"/>
                </a:cubicBezTo>
                <a:cubicBezTo>
                  <a:pt x="863086" y="90644"/>
                  <a:pt x="899080" y="105055"/>
                  <a:pt x="846806" y="87630"/>
                </a:cubicBezTo>
                <a:cubicBezTo>
                  <a:pt x="836646" y="78740"/>
                  <a:pt x="828663" y="66443"/>
                  <a:pt x="816326" y="60960"/>
                </a:cubicBezTo>
                <a:cubicBezTo>
                  <a:pt x="812656" y="59329"/>
                  <a:pt x="810854" y="68734"/>
                  <a:pt x="812516" y="72390"/>
                </a:cubicBezTo>
                <a:cubicBezTo>
                  <a:pt x="817771" y="83952"/>
                  <a:pt x="827994" y="92536"/>
                  <a:pt x="835376" y="102870"/>
                </a:cubicBezTo>
                <a:cubicBezTo>
                  <a:pt x="853397" y="128100"/>
                  <a:pt x="871068" y="153578"/>
                  <a:pt x="888716" y="179070"/>
                </a:cubicBezTo>
                <a:cubicBezTo>
                  <a:pt x="893929" y="186600"/>
                  <a:pt x="898461" y="194604"/>
                  <a:pt x="903956" y="201930"/>
                </a:cubicBezTo>
                <a:cubicBezTo>
                  <a:pt x="919196" y="222250"/>
                  <a:pt x="935367" y="241904"/>
                  <a:pt x="949676" y="262890"/>
                </a:cubicBezTo>
                <a:cubicBezTo>
                  <a:pt x="954475" y="269929"/>
                  <a:pt x="956813" y="278391"/>
                  <a:pt x="961106" y="285750"/>
                </a:cubicBezTo>
                <a:cubicBezTo>
                  <a:pt x="974605" y="308891"/>
                  <a:pt x="991789" y="330005"/>
                  <a:pt x="1003016" y="354330"/>
                </a:cubicBezTo>
                <a:cubicBezTo>
                  <a:pt x="1028134" y="408752"/>
                  <a:pt x="1013018" y="391002"/>
                  <a:pt x="1037306" y="415290"/>
                </a:cubicBezTo>
                <a:cubicBezTo>
                  <a:pt x="1038355" y="418963"/>
                  <a:pt x="1052587" y="453362"/>
                  <a:pt x="1041116" y="461010"/>
                </a:cubicBezTo>
                <a:cubicBezTo>
                  <a:pt x="1035728" y="464602"/>
                  <a:pt x="1028416" y="458470"/>
                  <a:pt x="1022066" y="457200"/>
                </a:cubicBezTo>
                <a:lnTo>
                  <a:pt x="949676" y="407670"/>
                </a:lnTo>
                <a:cubicBezTo>
                  <a:pt x="925546" y="391160"/>
                  <a:pt x="900326" y="376140"/>
                  <a:pt x="877286" y="358140"/>
                </a:cubicBezTo>
                <a:lnTo>
                  <a:pt x="755366" y="262890"/>
                </a:lnTo>
                <a:cubicBezTo>
                  <a:pt x="742577" y="252842"/>
                  <a:pt x="729727" y="242861"/>
                  <a:pt x="717266" y="232410"/>
                </a:cubicBezTo>
                <a:cubicBezTo>
                  <a:pt x="690352" y="209837"/>
                  <a:pt x="662094" y="188668"/>
                  <a:pt x="637256" y="163830"/>
                </a:cubicBezTo>
                <a:cubicBezTo>
                  <a:pt x="595304" y="121878"/>
                  <a:pt x="622506" y="148066"/>
                  <a:pt x="553436" y="87630"/>
                </a:cubicBezTo>
                <a:cubicBezTo>
                  <a:pt x="543281" y="57164"/>
                  <a:pt x="559250" y="100161"/>
                  <a:pt x="522956" y="45720"/>
                </a:cubicBezTo>
                <a:cubicBezTo>
                  <a:pt x="520051" y="41363"/>
                  <a:pt x="516004" y="26291"/>
                  <a:pt x="519146" y="30480"/>
                </a:cubicBezTo>
                <a:cubicBezTo>
                  <a:pt x="525962" y="39567"/>
                  <a:pt x="527368" y="52028"/>
                  <a:pt x="534386" y="60960"/>
                </a:cubicBezTo>
                <a:cubicBezTo>
                  <a:pt x="548356" y="78740"/>
                  <a:pt x="563753" y="95486"/>
                  <a:pt x="576296" y="114300"/>
                </a:cubicBezTo>
                <a:cubicBezTo>
                  <a:pt x="581661" y="122348"/>
                  <a:pt x="582806" y="132643"/>
                  <a:pt x="587726" y="140970"/>
                </a:cubicBezTo>
                <a:cubicBezTo>
                  <a:pt x="599373" y="160681"/>
                  <a:pt x="613922" y="178563"/>
                  <a:pt x="625826" y="198120"/>
                </a:cubicBezTo>
                <a:cubicBezTo>
                  <a:pt x="631732" y="207823"/>
                  <a:pt x="634765" y="219149"/>
                  <a:pt x="641066" y="228600"/>
                </a:cubicBezTo>
                <a:cubicBezTo>
                  <a:pt x="655155" y="249734"/>
                  <a:pt x="672023" y="268891"/>
                  <a:pt x="686786" y="289560"/>
                </a:cubicBezTo>
                <a:cubicBezTo>
                  <a:pt x="691090" y="295586"/>
                  <a:pt x="695248" y="301826"/>
                  <a:pt x="698216" y="308610"/>
                </a:cubicBezTo>
                <a:cubicBezTo>
                  <a:pt x="748411" y="423342"/>
                  <a:pt x="683063" y="289735"/>
                  <a:pt x="728696" y="381000"/>
                </a:cubicBezTo>
                <a:cubicBezTo>
                  <a:pt x="706996" y="413550"/>
                  <a:pt x="723884" y="396473"/>
                  <a:pt x="656306" y="350520"/>
                </a:cubicBezTo>
                <a:cubicBezTo>
                  <a:pt x="645804" y="343379"/>
                  <a:pt x="635671" y="335682"/>
                  <a:pt x="625826" y="327660"/>
                </a:cubicBezTo>
                <a:cubicBezTo>
                  <a:pt x="544713" y="261568"/>
                  <a:pt x="525952" y="244205"/>
                  <a:pt x="446756" y="156210"/>
                </a:cubicBezTo>
                <a:cubicBezTo>
                  <a:pt x="423896" y="130810"/>
                  <a:pt x="401267" y="105200"/>
                  <a:pt x="378176" y="80010"/>
                </a:cubicBezTo>
                <a:cubicBezTo>
                  <a:pt x="373321" y="74714"/>
                  <a:pt x="367535" y="70289"/>
                  <a:pt x="362936" y="64770"/>
                </a:cubicBezTo>
                <a:cubicBezTo>
                  <a:pt x="339821" y="37032"/>
                  <a:pt x="351821" y="47861"/>
                  <a:pt x="328646" y="30480"/>
                </a:cubicBezTo>
                <a:cubicBezTo>
                  <a:pt x="332456" y="58420"/>
                  <a:pt x="332810" y="87054"/>
                  <a:pt x="340076" y="114300"/>
                </a:cubicBezTo>
                <a:cubicBezTo>
                  <a:pt x="343163" y="125877"/>
                  <a:pt x="353975" y="133963"/>
                  <a:pt x="359126" y="144780"/>
                </a:cubicBezTo>
                <a:cubicBezTo>
                  <a:pt x="366731" y="160751"/>
                  <a:pt x="370917" y="178179"/>
                  <a:pt x="378176" y="194310"/>
                </a:cubicBezTo>
                <a:cubicBezTo>
                  <a:pt x="382378" y="203647"/>
                  <a:pt x="389383" y="211569"/>
                  <a:pt x="393416" y="220980"/>
                </a:cubicBezTo>
                <a:cubicBezTo>
                  <a:pt x="400853" y="238333"/>
                  <a:pt x="404384" y="257258"/>
                  <a:pt x="412466" y="274320"/>
                </a:cubicBezTo>
                <a:cubicBezTo>
                  <a:pt x="415947" y="281669"/>
                  <a:pt x="423671" y="286309"/>
                  <a:pt x="427706" y="293370"/>
                </a:cubicBezTo>
                <a:cubicBezTo>
                  <a:pt x="456753" y="344203"/>
                  <a:pt x="429096" y="313810"/>
                  <a:pt x="454376" y="339090"/>
                </a:cubicBezTo>
                <a:cubicBezTo>
                  <a:pt x="458719" y="353566"/>
                  <a:pt x="472159" y="395012"/>
                  <a:pt x="473426" y="411480"/>
                </a:cubicBezTo>
                <a:cubicBezTo>
                  <a:pt x="473828" y="416701"/>
                  <a:pt x="470886" y="421640"/>
                  <a:pt x="469616" y="426720"/>
                </a:cubicBezTo>
                <a:cubicBezTo>
                  <a:pt x="460547" y="421279"/>
                  <a:pt x="443263" y="411797"/>
                  <a:pt x="435326" y="403860"/>
                </a:cubicBezTo>
                <a:cubicBezTo>
                  <a:pt x="414361" y="382895"/>
                  <a:pt x="395812" y="359562"/>
                  <a:pt x="374366" y="339090"/>
                </a:cubicBezTo>
                <a:cubicBezTo>
                  <a:pt x="367741" y="332767"/>
                  <a:pt x="357858" y="330447"/>
                  <a:pt x="351506" y="323850"/>
                </a:cubicBezTo>
                <a:cubicBezTo>
                  <a:pt x="324656" y="295967"/>
                  <a:pt x="301023" y="265151"/>
                  <a:pt x="275306" y="236220"/>
                </a:cubicBezTo>
                <a:cubicBezTo>
                  <a:pt x="270533" y="230850"/>
                  <a:pt x="264186" y="226866"/>
                  <a:pt x="260066" y="220980"/>
                </a:cubicBezTo>
                <a:cubicBezTo>
                  <a:pt x="210421" y="150058"/>
                  <a:pt x="243646" y="174474"/>
                  <a:pt x="210536" y="152400"/>
                </a:cubicBezTo>
                <a:cubicBezTo>
                  <a:pt x="201646" y="138430"/>
                  <a:pt x="194393" y="123272"/>
                  <a:pt x="183866" y="110490"/>
                </a:cubicBezTo>
                <a:cubicBezTo>
                  <a:pt x="170348" y="94076"/>
                  <a:pt x="155362" y="86530"/>
                  <a:pt x="138146" y="76200"/>
                </a:cubicBezTo>
                <a:cubicBezTo>
                  <a:pt x="148203" y="96315"/>
                  <a:pt x="152261" y="100838"/>
                  <a:pt x="157196" y="118110"/>
                </a:cubicBezTo>
                <a:cubicBezTo>
                  <a:pt x="161174" y="132033"/>
                  <a:pt x="163026" y="146666"/>
                  <a:pt x="168626" y="160020"/>
                </a:cubicBezTo>
                <a:cubicBezTo>
                  <a:pt x="216062" y="273137"/>
                  <a:pt x="189284" y="203328"/>
                  <a:pt x="221966" y="259080"/>
                </a:cubicBezTo>
                <a:cubicBezTo>
                  <a:pt x="238934" y="288026"/>
                  <a:pt x="254528" y="317764"/>
                  <a:pt x="271496" y="346710"/>
                </a:cubicBezTo>
                <a:cubicBezTo>
                  <a:pt x="276127" y="354611"/>
                  <a:pt x="282799" y="361302"/>
                  <a:pt x="286736" y="369570"/>
                </a:cubicBezTo>
                <a:cubicBezTo>
                  <a:pt x="295557" y="388094"/>
                  <a:pt x="301634" y="407810"/>
                  <a:pt x="309596" y="426720"/>
                </a:cubicBezTo>
                <a:cubicBezTo>
                  <a:pt x="311800" y="431955"/>
                  <a:pt x="314676" y="436880"/>
                  <a:pt x="317216" y="441960"/>
                </a:cubicBezTo>
                <a:cubicBezTo>
                  <a:pt x="309596" y="443230"/>
                  <a:pt x="301313" y="449128"/>
                  <a:pt x="294356" y="445770"/>
                </a:cubicBezTo>
                <a:cubicBezTo>
                  <a:pt x="276790" y="437290"/>
                  <a:pt x="211225" y="395561"/>
                  <a:pt x="183866" y="369570"/>
                </a:cubicBezTo>
                <a:cubicBezTo>
                  <a:pt x="165636" y="352252"/>
                  <a:pt x="148807" y="333495"/>
                  <a:pt x="130526" y="316230"/>
                </a:cubicBezTo>
                <a:cubicBezTo>
                  <a:pt x="125909" y="311870"/>
                  <a:pt x="119975" y="309082"/>
                  <a:pt x="115286" y="304800"/>
                </a:cubicBezTo>
                <a:cubicBezTo>
                  <a:pt x="90739" y="282388"/>
                  <a:pt x="64979" y="261063"/>
                  <a:pt x="42896" y="236220"/>
                </a:cubicBezTo>
                <a:cubicBezTo>
                  <a:pt x="32736" y="224790"/>
                  <a:pt x="22750" y="213203"/>
                  <a:pt x="12416" y="201930"/>
                </a:cubicBezTo>
                <a:cubicBezTo>
                  <a:pt x="8775" y="197958"/>
                  <a:pt x="4796" y="186690"/>
                  <a:pt x="986" y="190500"/>
                </a:cubicBezTo>
                <a:cubicBezTo>
                  <a:pt x="-3030" y="194516"/>
                  <a:pt x="6369" y="200520"/>
                  <a:pt x="8606" y="205740"/>
                </a:cubicBezTo>
                <a:cubicBezTo>
                  <a:pt x="27839" y="250618"/>
                  <a:pt x="-24932" y="146284"/>
                  <a:pt x="27656" y="251460"/>
                </a:cubicBezTo>
                <a:cubicBezTo>
                  <a:pt x="30968" y="258084"/>
                  <a:pt x="33850" y="265274"/>
                  <a:pt x="39086" y="270510"/>
                </a:cubicBezTo>
                <a:cubicBezTo>
                  <a:pt x="41926" y="273350"/>
                  <a:pt x="35584" y="263084"/>
                  <a:pt x="35276" y="259080"/>
                </a:cubicBezTo>
                <a:cubicBezTo>
                  <a:pt x="34302" y="246417"/>
                  <a:pt x="35276" y="233680"/>
                  <a:pt x="35276" y="22098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Jd3-eiid-U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20983" y="1933303"/>
            <a:ext cx="7350034" cy="41343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89045" y="6176963"/>
            <a:ext cx="477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https://www.youtube.com/watch?v=Jd3-eiid-Uw</a:t>
            </a:r>
            <a:endParaRPr lang="en-US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 smtClean="0"/>
              <a:t>See-through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smtClean="0"/>
              <a:t>camera / </a:t>
            </a:r>
            <a:r>
              <a:rPr lang="fr-FR" dirty="0" err="1" smtClean="0"/>
              <a:t>fishtank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4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smtClean="0"/>
              <a:t>3b</a:t>
            </a:r>
            <a:r>
              <a:rPr lang="fr-FR" dirty="0" smtClean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See-through</a:t>
            </a:r>
            <a:r>
              <a:rPr lang="fr-FR" dirty="0" smtClean="0"/>
              <a:t> – </a:t>
            </a:r>
            <a:r>
              <a:rPr lang="fr-FR" dirty="0" err="1" smtClean="0"/>
              <a:t>independent</a:t>
            </a:r>
            <a:r>
              <a:rPr lang="fr-FR" dirty="0" smtClean="0"/>
              <a:t> camera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1" y="1825625"/>
            <a:ext cx="8290558" cy="43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Understanding</a:t>
            </a:r>
            <a:r>
              <a:rPr lang="fr-FR" dirty="0" smtClean="0"/>
              <a:t> </a:t>
            </a:r>
            <a:r>
              <a:rPr lang="fr-FR" dirty="0" err="1" smtClean="0"/>
              <a:t>projectors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be 30"/>
          <p:cNvSpPr/>
          <p:nvPr/>
        </p:nvSpPr>
        <p:spPr>
          <a:xfrm>
            <a:off x="7567056" y="3220976"/>
            <a:ext cx="1703610" cy="170361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/>
          <p:cNvSpPr/>
          <p:nvPr/>
        </p:nvSpPr>
        <p:spPr>
          <a:xfrm>
            <a:off x="5486400" y="1889185"/>
            <a:ext cx="3761117" cy="3045124"/>
          </a:xfrm>
          <a:custGeom>
            <a:avLst/>
            <a:gdLst>
              <a:gd name="connsiteX0" fmla="*/ 3761117 w 3761117"/>
              <a:gd name="connsiteY0" fmla="*/ 1319841 h 3045124"/>
              <a:gd name="connsiteX1" fmla="*/ 2070340 w 3761117"/>
              <a:gd name="connsiteY1" fmla="*/ 1759789 h 3045124"/>
              <a:gd name="connsiteX2" fmla="*/ 2070340 w 3761117"/>
              <a:gd name="connsiteY2" fmla="*/ 3045124 h 3045124"/>
              <a:gd name="connsiteX3" fmla="*/ 8626 w 3761117"/>
              <a:gd name="connsiteY3" fmla="*/ 646981 h 3045124"/>
              <a:gd name="connsiteX4" fmla="*/ 0 w 3761117"/>
              <a:gd name="connsiteY4" fmla="*/ 138023 h 3045124"/>
              <a:gd name="connsiteX5" fmla="*/ 517585 w 3761117"/>
              <a:gd name="connsiteY5" fmla="*/ 0 h 3045124"/>
              <a:gd name="connsiteX6" fmla="*/ 3761117 w 3761117"/>
              <a:gd name="connsiteY6" fmla="*/ 1319841 h 304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1117" h="3045124">
                <a:moveTo>
                  <a:pt x="3761117" y="1319841"/>
                </a:moveTo>
                <a:lnTo>
                  <a:pt x="2070340" y="1759789"/>
                </a:lnTo>
                <a:lnTo>
                  <a:pt x="2070340" y="3045124"/>
                </a:lnTo>
                <a:lnTo>
                  <a:pt x="8626" y="646981"/>
                </a:lnTo>
                <a:lnTo>
                  <a:pt x="0" y="138023"/>
                </a:lnTo>
                <a:lnTo>
                  <a:pt x="517585" y="0"/>
                </a:lnTo>
                <a:lnTo>
                  <a:pt x="3761117" y="131984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/>
          <p:cNvSpPr/>
          <p:nvPr/>
        </p:nvSpPr>
        <p:spPr>
          <a:xfrm rot="20745649">
            <a:off x="5406068" y="1965518"/>
            <a:ext cx="674510" cy="507150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35776" y="4946404"/>
            <a:ext cx="947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Physical</a:t>
            </a:r>
            <a:br>
              <a:rPr lang="en-US" b="1" dirty="0" smtClean="0"/>
            </a:br>
            <a:r>
              <a:rPr lang="en-US" b="1" dirty="0" smtClean="0"/>
              <a:t>scene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785638" y="1029502"/>
            <a:ext cx="2325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VIRTUAL CAMERA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matching </a:t>
            </a:r>
            <a:br>
              <a:rPr lang="en-US" dirty="0" smtClean="0"/>
            </a:br>
            <a:r>
              <a:rPr lang="en-US" dirty="0" smtClean="0"/>
              <a:t>projector’s properties)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287099" y="2887981"/>
            <a:ext cx="2284620" cy="3528059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3251" y="1208473"/>
            <a:ext cx="4120892" cy="307907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11" idx="6"/>
          </p:cNvCxnSpPr>
          <p:nvPr/>
        </p:nvCxnSpPr>
        <p:spPr>
          <a:xfrm flipH="1" flipV="1">
            <a:off x="4003326" y="992542"/>
            <a:ext cx="2850939" cy="2098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4003326" y="992542"/>
            <a:ext cx="1296809" cy="189543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3472324">
            <a:off x="3923745" y="874794"/>
            <a:ext cx="103905" cy="1475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3472324" flipV="1">
            <a:off x="3993019" y="972434"/>
            <a:ext cx="280701" cy="13350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58539" y="1813555"/>
            <a:ext cx="2493706" cy="136398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6"/>
          </p:cNvCxnSpPr>
          <p:nvPr/>
        </p:nvCxnSpPr>
        <p:spPr>
          <a:xfrm flipH="1" flipV="1">
            <a:off x="4003326" y="992542"/>
            <a:ext cx="1385309" cy="86170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 flipH="1">
            <a:off x="5324995" y="1760576"/>
            <a:ext cx="1491374" cy="60642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6450013" flipH="1">
            <a:off x="5192557" y="1342102"/>
            <a:ext cx="1756250" cy="1443369"/>
          </a:xfrm>
          <a:prstGeom prst="parallelogram">
            <a:avLst>
              <a:gd name="adj" fmla="val 49411"/>
            </a:avLst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6032787" y="1543632"/>
            <a:ext cx="75791" cy="104030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 rot="2470599">
            <a:off x="2745567" y="223903"/>
            <a:ext cx="1272232" cy="543288"/>
          </a:xfrm>
          <a:prstGeom prst="cube">
            <a:avLst>
              <a:gd name="adj" fmla="val 5619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 rot="7909681">
            <a:off x="3732013" y="748864"/>
            <a:ext cx="225781" cy="179799"/>
          </a:xfrm>
          <a:prstGeom prst="can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arallelogram 59"/>
          <p:cNvSpPr/>
          <p:nvPr/>
        </p:nvSpPr>
        <p:spPr>
          <a:xfrm rot="16450013" flipH="1">
            <a:off x="6772859" y="2442031"/>
            <a:ext cx="5063048" cy="3059718"/>
          </a:xfrm>
          <a:prstGeom prst="parallelogram">
            <a:avLst>
              <a:gd name="adj" fmla="val 60543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0" idx="2"/>
            <a:endCxn id="60" idx="5"/>
          </p:cNvCxnSpPr>
          <p:nvPr/>
        </p:nvCxnSpPr>
        <p:spPr>
          <a:xfrm flipV="1">
            <a:off x="9187739" y="2370832"/>
            <a:ext cx="233288" cy="3202116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0" idx="1"/>
            <a:endCxn id="60" idx="3"/>
          </p:cNvCxnSpPr>
          <p:nvPr/>
        </p:nvCxnSpPr>
        <p:spPr>
          <a:xfrm flipV="1">
            <a:off x="7711267" y="3159278"/>
            <a:ext cx="3186232" cy="162522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511683" y="2037364"/>
            <a:ext cx="2045848" cy="160202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394885" y="2815364"/>
            <a:ext cx="76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Image</a:t>
            </a:r>
            <a:br>
              <a:rPr lang="en-US" b="1" dirty="0" smtClean="0"/>
            </a:br>
            <a:r>
              <a:rPr lang="en-US" b="1" dirty="0" smtClean="0"/>
              <a:t>plane</a:t>
            </a:r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953982" y="1998258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Augmentation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8" name="Cube 107"/>
          <p:cNvSpPr/>
          <p:nvPr/>
        </p:nvSpPr>
        <p:spPr>
          <a:xfrm>
            <a:off x="7566811" y="3221046"/>
            <a:ext cx="1703610" cy="1703610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projector is a reverse camera</a:t>
            </a:r>
            <a:endParaRPr lang="en-US" dirty="0"/>
          </a:p>
        </p:txBody>
      </p:sp>
      <p:pic>
        <p:nvPicPr>
          <p:cNvPr id="7170" name="Picture 2" descr="https://vvvv.org/sites/default/files/imagecache/large/images/projectorinf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7" y="1690688"/>
            <a:ext cx="10349445" cy="34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68634" y="4487902"/>
            <a:ext cx="642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But most of them are not symmetrical!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(vertical lens shift)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5274" y="5813465"/>
            <a:ext cx="642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[Awful pictures]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4" y="1884429"/>
            <a:ext cx="8141972" cy="44112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smtClean="0"/>
              <a:t>0: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Frustum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4161" y="3154680"/>
            <a:ext cx="3552826" cy="1402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smtClean="0"/>
              <a:t>1: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materials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3" y="1690688"/>
            <a:ext cx="8321094" cy="462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3 </a:t>
            </a:r>
            <a:br>
              <a:rPr lang="fr-FR" dirty="0" smtClean="0"/>
            </a:br>
            <a:r>
              <a:rPr lang="fr-FR" dirty="0" err="1"/>
              <a:t>A</a:t>
            </a:r>
            <a:r>
              <a:rPr lang="fr-FR" dirty="0" err="1" smtClean="0"/>
              <a:t>ugmented</a:t>
            </a:r>
            <a:r>
              <a:rPr lang="fr-FR" dirty="0" smtClean="0"/>
              <a:t> surfaces vs </a:t>
            </a:r>
            <a:r>
              <a:rPr lang="fr-FR" dirty="0" err="1" smtClean="0"/>
              <a:t>virtual</a:t>
            </a:r>
            <a:r>
              <a:rPr lang="fr-FR" dirty="0" smtClean="0"/>
              <a:t> projection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01" y="1962785"/>
            <a:ext cx="8230437" cy="4351338"/>
          </a:xfrm>
        </p:spPr>
      </p:pic>
    </p:spTree>
    <p:extLst>
      <p:ext uri="{BB962C8B-B14F-4D97-AF65-F5344CB8AC3E}">
        <p14:creationId xmlns:p14="http://schemas.microsoft.com/office/powerpoint/2010/main" val="134931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CALIBRATING PROJECTORS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4" y="1884429"/>
            <a:ext cx="8141972" cy="44112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smtClean="0"/>
              <a:t>0: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Frustum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4161" y="3154680"/>
            <a:ext cx="3552826" cy="1402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266413" y="2030737"/>
            <a:ext cx="2107754" cy="3819334"/>
            <a:chOff x="1969344" y="2156441"/>
            <a:chExt cx="2107754" cy="3819334"/>
          </a:xfrm>
        </p:grpSpPr>
        <p:grpSp>
          <p:nvGrpSpPr>
            <p:cNvPr id="58" name="Group 57"/>
            <p:cNvGrpSpPr/>
            <p:nvPr/>
          </p:nvGrpSpPr>
          <p:grpSpPr>
            <a:xfrm>
              <a:off x="1969344" y="2156441"/>
              <a:ext cx="2107754" cy="3819334"/>
              <a:chOff x="1969344" y="2156441"/>
              <a:chExt cx="2107754" cy="38193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001046" y="2156441"/>
                <a:ext cx="1404084" cy="3819334"/>
                <a:chOff x="2001046" y="2156441"/>
                <a:chExt cx="1404084" cy="3819334"/>
              </a:xfrm>
              <a:solidFill>
                <a:schemeClr val="tx1"/>
              </a:solidFill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001046" y="3173092"/>
                  <a:ext cx="270736" cy="644778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897515" y="3146614"/>
                  <a:ext cx="507615" cy="161738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2379333" y="4437888"/>
                  <a:ext cx="62882" cy="1537887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2801592" y="4336761"/>
                  <a:ext cx="90639" cy="1639014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2624235" y="3278989"/>
                  <a:ext cx="1421" cy="1034652"/>
                </a:xfrm>
                <a:prstGeom prst="line">
                  <a:avLst/>
                </a:prstGeom>
                <a:grpFill/>
                <a:ln w="762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2239672" y="2156441"/>
                  <a:ext cx="712181" cy="71218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Futura Light" pitchFamily="50" charset="0"/>
                  </a:endParaRPr>
                </a:p>
              </p:txBody>
            </p:sp>
          </p:grpSp>
          <p:cxnSp>
            <p:nvCxnSpPr>
              <p:cNvPr id="49" name="Straight Connector 48"/>
              <p:cNvCxnSpPr/>
              <p:nvPr/>
            </p:nvCxnSpPr>
            <p:spPr>
              <a:xfrm>
                <a:off x="1969344" y="3868163"/>
                <a:ext cx="42427" cy="638304"/>
              </a:xfrm>
              <a:prstGeom prst="line">
                <a:avLst/>
              </a:prstGeom>
              <a:solidFill>
                <a:schemeClr val="tx1"/>
              </a:solidFill>
              <a:ln w="3175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3471559" y="3122517"/>
                <a:ext cx="605539" cy="209932"/>
              </a:xfrm>
              <a:prstGeom prst="line">
                <a:avLst/>
              </a:prstGeom>
              <a:solidFill>
                <a:schemeClr val="tx1"/>
              </a:solidFill>
              <a:ln w="3175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/>
            <p:cNvCxnSpPr/>
            <p:nvPr/>
          </p:nvCxnSpPr>
          <p:spPr>
            <a:xfrm flipH="1">
              <a:off x="2256166" y="3135768"/>
              <a:ext cx="721943" cy="1"/>
            </a:xfrm>
            <a:prstGeom prst="line">
              <a:avLst/>
            </a:prstGeom>
            <a:solidFill>
              <a:schemeClr val="tx1"/>
            </a:solidFill>
            <a:ln w="3175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517289" y="1398518"/>
            <a:ext cx="5601304" cy="47765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1760" y="1398518"/>
            <a:ext cx="4488054" cy="47765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3494" y="5639414"/>
            <a:ext cx="1413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SPATIAL</a:t>
            </a:r>
            <a:endParaRPr lang="en-US" sz="2800" b="1" dirty="0">
              <a:latin typeface="Futura Light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7926" y="5676613"/>
            <a:ext cx="1889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ON BODY</a:t>
            </a:r>
            <a:endParaRPr lang="en-US" sz="2800" b="1" dirty="0">
              <a:latin typeface="Futura Light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14469" y="1498086"/>
            <a:ext cx="2517229" cy="989299"/>
            <a:chOff x="2453212" y="1654841"/>
            <a:chExt cx="2517229" cy="989299"/>
          </a:xfrm>
        </p:grpSpPr>
        <p:sp>
          <p:nvSpPr>
            <p:cNvPr id="5" name="TextBox 4"/>
            <p:cNvSpPr txBox="1"/>
            <p:nvPr/>
          </p:nvSpPr>
          <p:spPr>
            <a:xfrm>
              <a:off x="3262922" y="1654841"/>
              <a:ext cx="170751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Futura Light" pitchFamily="50" charset="0"/>
                </a:rPr>
                <a:t>Head-worn </a:t>
              </a:r>
            </a:p>
            <a:p>
              <a:r>
                <a:rPr lang="en-US" sz="2400" dirty="0" smtClean="0">
                  <a:latin typeface="Futura Light" pitchFamily="50" charset="0"/>
                </a:rPr>
                <a:t>Helmet</a:t>
              </a:r>
              <a:endParaRPr lang="en-US" sz="2400" dirty="0">
                <a:latin typeface="Futura Light" pitchFamily="50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004393" y="2070340"/>
              <a:ext cx="271965" cy="296940"/>
            </a:xfrm>
            <a:custGeom>
              <a:avLst/>
              <a:gdLst>
                <a:gd name="connsiteX0" fmla="*/ 1155940 w 1155940"/>
                <a:gd name="connsiteY0" fmla="*/ 0 h 146649"/>
                <a:gd name="connsiteX1" fmla="*/ 198407 w 1155940"/>
                <a:gd name="connsiteY1" fmla="*/ 0 h 146649"/>
                <a:gd name="connsiteX2" fmla="*/ 0 w 1155940"/>
                <a:gd name="connsiteY2" fmla="*/ 146649 h 146649"/>
                <a:gd name="connsiteX0" fmla="*/ 2488459 w 2488459"/>
                <a:gd name="connsiteY0" fmla="*/ 4260 h 146649"/>
                <a:gd name="connsiteX1" fmla="*/ 198407 w 2488459"/>
                <a:gd name="connsiteY1" fmla="*/ 0 h 146649"/>
                <a:gd name="connsiteX2" fmla="*/ 0 w 2488459"/>
                <a:gd name="connsiteY2" fmla="*/ 146649 h 146649"/>
                <a:gd name="connsiteX0" fmla="*/ 2488459 w 2488459"/>
                <a:gd name="connsiteY0" fmla="*/ 4260 h 146649"/>
                <a:gd name="connsiteX1" fmla="*/ 198407 w 2488459"/>
                <a:gd name="connsiteY1" fmla="*/ 0 h 146649"/>
                <a:gd name="connsiteX2" fmla="*/ 0 w 2488459"/>
                <a:gd name="connsiteY2" fmla="*/ 146649 h 146649"/>
                <a:gd name="connsiteX0" fmla="*/ 271034 w 271034"/>
                <a:gd name="connsiteY0" fmla="*/ 4260 h 146649"/>
                <a:gd name="connsiteX1" fmla="*/ 198407 w 271034"/>
                <a:gd name="connsiteY1" fmla="*/ 0 h 146649"/>
                <a:gd name="connsiteX2" fmla="*/ 0 w 271034"/>
                <a:gd name="connsiteY2" fmla="*/ 146649 h 14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034" h="146649">
                  <a:moveTo>
                    <a:pt x="271034" y="4260"/>
                  </a:moveTo>
                  <a:lnTo>
                    <a:pt x="198407" y="0"/>
                  </a:lnTo>
                  <a:lnTo>
                    <a:pt x="0" y="146649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utura Light" pitchFamily="50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453212" y="2346960"/>
              <a:ext cx="582930" cy="297180"/>
            </a:xfrm>
            <a:custGeom>
              <a:avLst/>
              <a:gdLst>
                <a:gd name="connsiteX0" fmla="*/ 510540 w 582930"/>
                <a:gd name="connsiteY0" fmla="*/ 0 h 297180"/>
                <a:gd name="connsiteX1" fmla="*/ 510540 w 582930"/>
                <a:gd name="connsiteY1" fmla="*/ 0 h 297180"/>
                <a:gd name="connsiteX2" fmla="*/ 83820 w 582930"/>
                <a:gd name="connsiteY2" fmla="*/ 0 h 297180"/>
                <a:gd name="connsiteX3" fmla="*/ 0 w 582930"/>
                <a:gd name="connsiteY3" fmla="*/ 83820 h 297180"/>
                <a:gd name="connsiteX4" fmla="*/ 0 w 582930"/>
                <a:gd name="connsiteY4" fmla="*/ 240030 h 297180"/>
                <a:gd name="connsiteX5" fmla="*/ 57150 w 582930"/>
                <a:gd name="connsiteY5" fmla="*/ 297180 h 297180"/>
                <a:gd name="connsiteX6" fmla="*/ 518160 w 582930"/>
                <a:gd name="connsiteY6" fmla="*/ 297180 h 297180"/>
                <a:gd name="connsiteX7" fmla="*/ 582930 w 582930"/>
                <a:gd name="connsiteY7" fmla="*/ 232410 h 297180"/>
                <a:gd name="connsiteX8" fmla="*/ 582930 w 582930"/>
                <a:gd name="connsiteY8" fmla="*/ 30480 h 297180"/>
                <a:gd name="connsiteX9" fmla="*/ 510540 w 582930"/>
                <a:gd name="connsiteY9" fmla="*/ 0 h 29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930" h="297180">
                  <a:moveTo>
                    <a:pt x="510540" y="0"/>
                  </a:moveTo>
                  <a:lnTo>
                    <a:pt x="510540" y="0"/>
                  </a:lnTo>
                  <a:lnTo>
                    <a:pt x="83820" y="0"/>
                  </a:lnTo>
                  <a:lnTo>
                    <a:pt x="0" y="83820"/>
                  </a:lnTo>
                  <a:lnTo>
                    <a:pt x="0" y="240030"/>
                  </a:lnTo>
                  <a:lnTo>
                    <a:pt x="57150" y="297180"/>
                  </a:lnTo>
                  <a:lnTo>
                    <a:pt x="518160" y="297180"/>
                  </a:lnTo>
                  <a:lnTo>
                    <a:pt x="582930" y="232410"/>
                  </a:lnTo>
                  <a:lnTo>
                    <a:pt x="582930" y="30480"/>
                  </a:lnTo>
                  <a:lnTo>
                    <a:pt x="51054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27114" y="2361793"/>
            <a:ext cx="1638589" cy="2212180"/>
            <a:chOff x="3365857" y="2518548"/>
            <a:chExt cx="1638589" cy="2212180"/>
          </a:xfrm>
        </p:grpSpPr>
        <p:sp>
          <p:nvSpPr>
            <p:cNvPr id="22" name="Parallelogram 21"/>
            <p:cNvSpPr/>
            <p:nvPr/>
          </p:nvSpPr>
          <p:spPr>
            <a:xfrm>
              <a:off x="3923872" y="2518548"/>
              <a:ext cx="515216" cy="617220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65857" y="3899731"/>
              <a:ext cx="16385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Futura Light" pitchFamily="50" charset="0"/>
                </a:rPr>
                <a:t>Hand-held </a:t>
              </a:r>
              <a:br>
                <a:rPr lang="en-US" sz="2400" dirty="0" smtClean="0">
                  <a:latin typeface="Futura Light" pitchFamily="50" charset="0"/>
                </a:rPr>
              </a:br>
              <a:r>
                <a:rPr lang="en-US" sz="2400" dirty="0" smtClean="0">
                  <a:latin typeface="Futura Light" pitchFamily="50" charset="0"/>
                </a:rPr>
                <a:t>Display</a:t>
              </a:r>
              <a:endParaRPr lang="en-US" sz="2400" dirty="0">
                <a:latin typeface="Futura Light" pitchFamily="50" charset="0"/>
              </a:endParaRPr>
            </a:p>
          </p:txBody>
        </p:sp>
        <p:cxnSp>
          <p:nvCxnSpPr>
            <p:cNvPr id="25" name="Straight Connector 24"/>
            <p:cNvCxnSpPr>
              <a:endCxn id="24" idx="0"/>
            </p:cNvCxnSpPr>
            <p:nvPr/>
          </p:nvCxnSpPr>
          <p:spPr>
            <a:xfrm>
              <a:off x="4185152" y="3146613"/>
              <a:ext cx="0" cy="75311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6440060" y="2229895"/>
            <a:ext cx="2302233" cy="3876900"/>
            <a:chOff x="6178803" y="2386650"/>
            <a:chExt cx="2302233" cy="3876900"/>
          </a:xfrm>
          <a:solidFill>
            <a:schemeClr val="bg1"/>
          </a:solidFill>
        </p:grpSpPr>
        <p:sp>
          <p:nvSpPr>
            <p:cNvPr id="15" name="Parallelogram 14"/>
            <p:cNvSpPr/>
            <p:nvPr/>
          </p:nvSpPr>
          <p:spPr>
            <a:xfrm rot="5400000">
              <a:off x="5774244" y="3360670"/>
              <a:ext cx="2862439" cy="914400"/>
            </a:xfrm>
            <a:prstGeom prst="parallelogram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8803" y="5432553"/>
              <a:ext cx="2302233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Futura Light" pitchFamily="50" charset="0"/>
                </a:rPr>
                <a:t>See-through</a:t>
              </a:r>
              <a:br>
                <a:rPr lang="en-US" sz="2400" dirty="0" smtClean="0">
                  <a:latin typeface="Futura Light" pitchFamily="50" charset="0"/>
                </a:rPr>
              </a:br>
              <a:r>
                <a:rPr lang="en-US" sz="2400" dirty="0" smtClean="0">
                  <a:latin typeface="Futura Light" pitchFamily="50" charset="0"/>
                </a:rPr>
                <a:t>window in space</a:t>
              </a:r>
              <a:endParaRPr lang="en-US" sz="2400" dirty="0">
                <a:latin typeface="Futura Light" pitchFamily="50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7394603" y="5181600"/>
              <a:ext cx="0" cy="22181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874918" y="2338795"/>
            <a:ext cx="1648208" cy="1071960"/>
            <a:chOff x="8613661" y="2495550"/>
            <a:chExt cx="1648208" cy="1071960"/>
          </a:xfrm>
        </p:grpSpPr>
        <p:sp>
          <p:nvSpPr>
            <p:cNvPr id="21" name="TextBox 20"/>
            <p:cNvSpPr txBox="1"/>
            <p:nvPr/>
          </p:nvSpPr>
          <p:spPr>
            <a:xfrm>
              <a:off x="8613661" y="2495550"/>
              <a:ext cx="16482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Futura Light" pitchFamily="50" charset="0"/>
                </a:rPr>
                <a:t>Augmented</a:t>
              </a:r>
            </a:p>
            <a:p>
              <a:pPr algn="ctr"/>
              <a:r>
                <a:rPr lang="en-US" sz="2400" dirty="0" smtClean="0">
                  <a:latin typeface="Futura Light" pitchFamily="50" charset="0"/>
                </a:rPr>
                <a:t>object</a:t>
              </a:r>
              <a:endParaRPr lang="en-US" sz="2400" dirty="0">
                <a:latin typeface="Futura Light" pitchFamily="50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9437765" y="3345699"/>
              <a:ext cx="0" cy="22181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H="1" flipV="1">
            <a:off x="3431177" y="2487385"/>
            <a:ext cx="5577840" cy="1399540"/>
          </a:xfrm>
          <a:prstGeom prst="straightConnector1">
            <a:avLst/>
          </a:prstGeom>
          <a:ln w="28575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900000">
            <a:off x="5066704" y="263953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Futura Light" pitchFamily="50" charset="0"/>
              </a:rPr>
              <a:t>Light path</a:t>
            </a:r>
            <a:endParaRPr lang="en-US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0572" y="1612065"/>
            <a:ext cx="1114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utura Light" pitchFamily="50" charset="0"/>
              </a:rPr>
              <a:t>Retinal</a:t>
            </a:r>
          </a:p>
          <a:p>
            <a:r>
              <a:rPr lang="en-US" sz="2400" dirty="0">
                <a:latin typeface="Futura Light" pitchFamily="50" charset="0"/>
              </a:rPr>
              <a:t>D</a:t>
            </a:r>
            <a:r>
              <a:rPr lang="en-US" sz="2400" dirty="0" smtClean="0">
                <a:latin typeface="Futura Light" pitchFamily="50" charset="0"/>
              </a:rPr>
              <a:t>isplay</a:t>
            </a:r>
            <a:endParaRPr lang="en-US" sz="2400" dirty="0">
              <a:latin typeface="Futura Light" pitchFamily="50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811624" y="2319883"/>
            <a:ext cx="75289" cy="83820"/>
          </a:xfrm>
          <a:custGeom>
            <a:avLst/>
            <a:gdLst>
              <a:gd name="connsiteX0" fmla="*/ 510540 w 582930"/>
              <a:gd name="connsiteY0" fmla="*/ 0 h 297180"/>
              <a:gd name="connsiteX1" fmla="*/ 510540 w 582930"/>
              <a:gd name="connsiteY1" fmla="*/ 0 h 297180"/>
              <a:gd name="connsiteX2" fmla="*/ 83820 w 582930"/>
              <a:gd name="connsiteY2" fmla="*/ 0 h 297180"/>
              <a:gd name="connsiteX3" fmla="*/ 0 w 582930"/>
              <a:gd name="connsiteY3" fmla="*/ 83820 h 297180"/>
              <a:gd name="connsiteX4" fmla="*/ 0 w 582930"/>
              <a:gd name="connsiteY4" fmla="*/ 240030 h 297180"/>
              <a:gd name="connsiteX5" fmla="*/ 57150 w 582930"/>
              <a:gd name="connsiteY5" fmla="*/ 297180 h 297180"/>
              <a:gd name="connsiteX6" fmla="*/ 518160 w 582930"/>
              <a:gd name="connsiteY6" fmla="*/ 297180 h 297180"/>
              <a:gd name="connsiteX7" fmla="*/ 582930 w 582930"/>
              <a:gd name="connsiteY7" fmla="*/ 232410 h 297180"/>
              <a:gd name="connsiteX8" fmla="*/ 582930 w 582930"/>
              <a:gd name="connsiteY8" fmla="*/ 30480 h 297180"/>
              <a:gd name="connsiteX9" fmla="*/ 510540 w 582930"/>
              <a:gd name="connsiteY9" fmla="*/ 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930" h="297180">
                <a:moveTo>
                  <a:pt x="510540" y="0"/>
                </a:moveTo>
                <a:lnTo>
                  <a:pt x="510540" y="0"/>
                </a:lnTo>
                <a:lnTo>
                  <a:pt x="83820" y="0"/>
                </a:lnTo>
                <a:lnTo>
                  <a:pt x="0" y="83820"/>
                </a:lnTo>
                <a:lnTo>
                  <a:pt x="0" y="240030"/>
                </a:lnTo>
                <a:lnTo>
                  <a:pt x="57150" y="297180"/>
                </a:lnTo>
                <a:lnTo>
                  <a:pt x="518160" y="297180"/>
                </a:lnTo>
                <a:lnTo>
                  <a:pt x="582930" y="232410"/>
                </a:lnTo>
                <a:lnTo>
                  <a:pt x="582930" y="30480"/>
                </a:lnTo>
                <a:lnTo>
                  <a:pt x="51054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9" name="Freeform 28"/>
          <p:cNvSpPr/>
          <p:nvPr/>
        </p:nvSpPr>
        <p:spPr>
          <a:xfrm flipH="1">
            <a:off x="2188820" y="2027563"/>
            <a:ext cx="627800" cy="296940"/>
          </a:xfrm>
          <a:custGeom>
            <a:avLst/>
            <a:gdLst>
              <a:gd name="connsiteX0" fmla="*/ 1155940 w 1155940"/>
              <a:gd name="connsiteY0" fmla="*/ 0 h 146649"/>
              <a:gd name="connsiteX1" fmla="*/ 198407 w 1155940"/>
              <a:gd name="connsiteY1" fmla="*/ 0 h 146649"/>
              <a:gd name="connsiteX2" fmla="*/ 0 w 1155940"/>
              <a:gd name="connsiteY2" fmla="*/ 146649 h 146649"/>
              <a:gd name="connsiteX0" fmla="*/ 2488459 w 2488459"/>
              <a:gd name="connsiteY0" fmla="*/ 4260 h 146649"/>
              <a:gd name="connsiteX1" fmla="*/ 198407 w 2488459"/>
              <a:gd name="connsiteY1" fmla="*/ 0 h 146649"/>
              <a:gd name="connsiteX2" fmla="*/ 0 w 2488459"/>
              <a:gd name="connsiteY2" fmla="*/ 146649 h 146649"/>
              <a:gd name="connsiteX0" fmla="*/ 2488459 w 2488459"/>
              <a:gd name="connsiteY0" fmla="*/ 4260 h 146649"/>
              <a:gd name="connsiteX1" fmla="*/ 198407 w 2488459"/>
              <a:gd name="connsiteY1" fmla="*/ 0 h 146649"/>
              <a:gd name="connsiteX2" fmla="*/ 0 w 2488459"/>
              <a:gd name="connsiteY2" fmla="*/ 146649 h 146649"/>
              <a:gd name="connsiteX0" fmla="*/ 271034 w 271034"/>
              <a:gd name="connsiteY0" fmla="*/ 4260 h 146649"/>
              <a:gd name="connsiteX1" fmla="*/ 198407 w 271034"/>
              <a:gd name="connsiteY1" fmla="*/ 0 h 146649"/>
              <a:gd name="connsiteX2" fmla="*/ 0 w 271034"/>
              <a:gd name="connsiteY2" fmla="*/ 146649 h 146649"/>
              <a:gd name="connsiteX0" fmla="*/ 368423 w 368423"/>
              <a:gd name="connsiteY0" fmla="*/ 2378 h 146649"/>
              <a:gd name="connsiteX1" fmla="*/ 198407 w 368423"/>
              <a:gd name="connsiteY1" fmla="*/ 0 h 146649"/>
              <a:gd name="connsiteX2" fmla="*/ 0 w 368423"/>
              <a:gd name="connsiteY2" fmla="*/ 146649 h 146649"/>
              <a:gd name="connsiteX0" fmla="*/ 377589 w 377589"/>
              <a:gd name="connsiteY0" fmla="*/ 496 h 146649"/>
              <a:gd name="connsiteX1" fmla="*/ 198407 w 377589"/>
              <a:gd name="connsiteY1" fmla="*/ 0 h 146649"/>
              <a:gd name="connsiteX2" fmla="*/ 0 w 377589"/>
              <a:gd name="connsiteY2" fmla="*/ 146649 h 14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589" h="146649">
                <a:moveTo>
                  <a:pt x="377589" y="496"/>
                </a:moveTo>
                <a:lnTo>
                  <a:pt x="198407" y="0"/>
                </a:lnTo>
                <a:lnTo>
                  <a:pt x="0" y="14664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utura Light" pitchFamily="50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172579" y="2781143"/>
            <a:ext cx="367172" cy="36717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45" name="Cube 44"/>
          <p:cNvSpPr/>
          <p:nvPr/>
        </p:nvSpPr>
        <p:spPr>
          <a:xfrm>
            <a:off x="9045831" y="3442838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46" name="Cube 45"/>
          <p:cNvSpPr/>
          <p:nvPr/>
        </p:nvSpPr>
        <p:spPr>
          <a:xfrm>
            <a:off x="9000858" y="3408112"/>
            <a:ext cx="1194307" cy="1194307"/>
          </a:xfrm>
          <a:prstGeom prst="cube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47" name="Straight Arrow Connector 15"/>
          <p:cNvCxnSpPr/>
          <p:nvPr/>
        </p:nvCxnSpPr>
        <p:spPr>
          <a:xfrm flipH="1" flipV="1">
            <a:off x="4386717" y="2734210"/>
            <a:ext cx="3111175" cy="78103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Display location: </a:t>
            </a:r>
            <a:r>
              <a:rPr lang="en-US" u="sng" dirty="0" smtClean="0"/>
              <a:t>Body</a:t>
            </a:r>
            <a:r>
              <a:rPr lang="en-US" dirty="0" smtClean="0"/>
              <a:t> vs </a:t>
            </a:r>
            <a:r>
              <a:rPr lang="en-US" u="sng" dirty="0" smtClean="0"/>
              <a:t>Space</a:t>
            </a:r>
            <a:endParaRPr lang="en-US" u="sng" dirty="0"/>
          </a:p>
        </p:txBody>
      </p:sp>
      <p:sp>
        <p:nvSpPr>
          <p:cNvPr id="50" name="TextBox 16"/>
          <p:cNvSpPr txBox="1"/>
          <p:nvPr/>
        </p:nvSpPr>
        <p:spPr>
          <a:xfrm>
            <a:off x="3516843" y="5678847"/>
            <a:ext cx="2523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Futura Light" pitchFamily="50" charset="0"/>
              </a:rPr>
              <a:t>(A.K.A. See-through)</a:t>
            </a:r>
            <a:endParaRPr lang="en-US" sz="2000" b="1" dirty="0">
              <a:solidFill>
                <a:srgbClr val="FF0000"/>
              </a:solidFill>
              <a:latin typeface="Futura Light" pitchFamily="50" charset="0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H="1">
            <a:off x="567926" y="6373517"/>
            <a:ext cx="8174367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6"/>
          <p:cNvSpPr txBox="1"/>
          <p:nvPr/>
        </p:nvSpPr>
        <p:spPr>
          <a:xfrm>
            <a:off x="4086182" y="6399518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Futura Light" pitchFamily="50" charset="0"/>
              </a:rPr>
              <a:t>(Actual See-Through)</a:t>
            </a:r>
            <a:endParaRPr lang="en-US" sz="2000" b="1" dirty="0">
              <a:solidFill>
                <a:srgbClr val="FF0000"/>
              </a:solidFill>
              <a:latin typeface="Futur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  <p:bldP spid="50" grpId="0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be 53"/>
          <p:cNvSpPr/>
          <p:nvPr/>
        </p:nvSpPr>
        <p:spPr>
          <a:xfrm>
            <a:off x="8513134" y="287529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974787" y="3763012"/>
            <a:ext cx="407670" cy="563882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  <a:gd name="connsiteX0" fmla="*/ 407670 w 407670"/>
              <a:gd name="connsiteY0" fmla="*/ 0 h 557393"/>
              <a:gd name="connsiteX1" fmla="*/ 0 w 407670"/>
              <a:gd name="connsiteY1" fmla="*/ 131445 h 557393"/>
              <a:gd name="connsiteX2" fmla="*/ 405765 w 407670"/>
              <a:gd name="connsiteY2" fmla="*/ 531495 h 557393"/>
              <a:gd name="connsiteX3" fmla="*/ 407670 w 407670"/>
              <a:gd name="connsiteY3" fmla="*/ 0 h 557393"/>
              <a:gd name="connsiteX0" fmla="*/ 407670 w 407670"/>
              <a:gd name="connsiteY0" fmla="*/ 0 h 563882"/>
              <a:gd name="connsiteX1" fmla="*/ 0 w 407670"/>
              <a:gd name="connsiteY1" fmla="*/ 131445 h 563882"/>
              <a:gd name="connsiteX2" fmla="*/ 405765 w 407670"/>
              <a:gd name="connsiteY2" fmla="*/ 531495 h 563882"/>
              <a:gd name="connsiteX3" fmla="*/ 407670 w 407670"/>
              <a:gd name="connsiteY3" fmla="*/ 0 h 56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63882">
                <a:moveTo>
                  <a:pt x="407670" y="0"/>
                </a:moveTo>
                <a:lnTo>
                  <a:pt x="0" y="131445"/>
                </a:lnTo>
                <a:cubicBezTo>
                  <a:pt x="22860" y="370205"/>
                  <a:pt x="148590" y="662305"/>
                  <a:pt x="405765" y="53149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arallelogram 64"/>
          <p:cNvSpPr/>
          <p:nvPr/>
        </p:nvSpPr>
        <p:spPr>
          <a:xfrm rot="16200000">
            <a:off x="5497985" y="346676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09609" y="4876896"/>
            <a:ext cx="4930249" cy="2166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Calibration requires </a:t>
            </a:r>
            <a:r>
              <a:rPr lang="en-US" dirty="0" err="1" smtClean="0"/>
              <a:t>uv</a:t>
            </a:r>
            <a:r>
              <a:rPr lang="en-US" dirty="0" smtClean="0"/>
              <a:t>-xyz pairs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219532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278238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343985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9610" y="3768598"/>
            <a:ext cx="3339255" cy="1108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09604" y="4429760"/>
            <a:ext cx="1794300" cy="44190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044950" y="2470450"/>
            <a:ext cx="1758953" cy="239476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045807" y="3089263"/>
            <a:ext cx="4894051" cy="1786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335980" y="3727327"/>
            <a:ext cx="82400" cy="824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63407" y="483411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964396" y="437611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005596" y="3903980"/>
            <a:ext cx="0" cy="531675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77180" y="4291309"/>
            <a:ext cx="632460" cy="13215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985385" y="3763011"/>
            <a:ext cx="1034415" cy="233214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" h="233214">
                <a:moveTo>
                  <a:pt x="407670" y="0"/>
                </a:moveTo>
                <a:lnTo>
                  <a:pt x="0" y="131445"/>
                </a:lnTo>
                <a:cubicBezTo>
                  <a:pt x="270510" y="261620"/>
                  <a:pt x="777240" y="269875"/>
                  <a:pt x="1034415" y="13906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0" idx="6"/>
          </p:cNvCxnSpPr>
          <p:nvPr/>
        </p:nvCxnSpPr>
        <p:spPr>
          <a:xfrm flipV="1">
            <a:off x="6046796" y="4097338"/>
            <a:ext cx="2841172" cy="31997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0" idx="6"/>
          </p:cNvCxnSpPr>
          <p:nvPr/>
        </p:nvCxnSpPr>
        <p:spPr>
          <a:xfrm flipV="1">
            <a:off x="2045807" y="4090024"/>
            <a:ext cx="6844183" cy="785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76928" y="443779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96031" y="412955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807590" y="404882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375016" y="250595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929375" y="5148932"/>
            <a:ext cx="149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(image plane)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039934" y="498663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953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4: </a:t>
            </a:r>
            <a:br>
              <a:rPr lang="fr-FR" dirty="0" smtClean="0"/>
            </a:br>
            <a:r>
              <a:rPr lang="fr-FR" dirty="0" err="1" smtClean="0"/>
              <a:t>Dummy</a:t>
            </a:r>
            <a:r>
              <a:rPr lang="fr-FR" dirty="0" smtClean="0"/>
              <a:t> calibration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" y="1690688"/>
            <a:ext cx="9296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2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5: </a:t>
            </a:r>
            <a:br>
              <a:rPr lang="fr-FR" dirty="0" smtClean="0"/>
            </a:br>
            <a:r>
              <a:rPr lang="fr-FR" dirty="0" smtClean="0"/>
              <a:t>UV Picking (</a:t>
            </a:r>
            <a:r>
              <a:rPr lang="fr-FR" dirty="0" err="1" smtClean="0"/>
              <a:t>bad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78012" y="6231374"/>
            <a:ext cx="543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https://vvvv.org/contribution/vvvv.tutorials.mapping.3d</a:t>
            </a:r>
            <a:endParaRPr lang="en-US" dirty="0"/>
          </a:p>
        </p:txBody>
      </p:sp>
      <p:pic>
        <p:nvPicPr>
          <p:cNvPr id="2050" name="Picture 2" descr="https://vvvv.org/sites/default/files/imagecache/large/projection.node_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 b="45074"/>
          <a:stretch/>
        </p:blipFill>
        <p:spPr bwMode="auto">
          <a:xfrm>
            <a:off x="838200" y="1829918"/>
            <a:ext cx="4684136" cy="317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vvvv.org/sites/default/files/imagecache/large/projection.node_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44" r="51682" b="-8870"/>
          <a:stretch/>
        </p:blipFill>
        <p:spPr bwMode="auto">
          <a:xfrm>
            <a:off x="5765424" y="1829918"/>
            <a:ext cx="5425816" cy="367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12240" y="5316114"/>
            <a:ext cx="326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virtual</a:t>
            </a:r>
            <a:r>
              <a:rPr lang="fr-FR" dirty="0" smtClean="0"/>
              <a:t>/</a:t>
            </a:r>
            <a:r>
              <a:rPr lang="fr-FR" dirty="0" err="1" smtClean="0"/>
              <a:t>physical</a:t>
            </a:r>
            <a:r>
              <a:rPr lang="fr-FR" dirty="0" smtClean="0"/>
              <a:t> 3D points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6319520" y="5316114"/>
            <a:ext cx="461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Manually</a:t>
            </a:r>
            <a:r>
              <a:rPr lang="fr-FR" dirty="0" smtClean="0"/>
              <a:t> </a:t>
            </a:r>
            <a:r>
              <a:rPr lang="fr-FR" dirty="0" err="1" smtClean="0"/>
              <a:t>pick</a:t>
            </a:r>
            <a:r>
              <a:rPr lang="fr-FR" dirty="0" smtClean="0"/>
              <a:t> the points in the </a:t>
            </a:r>
            <a:r>
              <a:rPr lang="fr-FR" dirty="0" err="1" smtClean="0"/>
              <a:t>projected</a:t>
            </a:r>
            <a:r>
              <a:rPr lang="fr-FR" dirty="0" smtClean="0"/>
              <a:t> plane</a:t>
            </a:r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5013584" y="5508850"/>
            <a:ext cx="11785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2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651"/>
          <a:stretch/>
        </p:blipFill>
        <p:spPr>
          <a:xfrm>
            <a:off x="6189580" y="2174936"/>
            <a:ext cx="4869974" cy="3952755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H="1">
            <a:off x="7126720" y="2790643"/>
            <a:ext cx="2469307" cy="788943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7124102" y="3567883"/>
            <a:ext cx="465095" cy="162838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589198" y="4258854"/>
            <a:ext cx="2664903" cy="929869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9577380" y="2794928"/>
            <a:ext cx="665575" cy="1477049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heckerboard pic opencv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" b="10000"/>
          <a:stretch/>
        </p:blipFill>
        <p:spPr bwMode="auto">
          <a:xfrm>
            <a:off x="1124215" y="2642445"/>
            <a:ext cx="4284406" cy="30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7338060" y="4475480"/>
            <a:ext cx="3345180" cy="118110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728460" y="2456180"/>
            <a:ext cx="3032760" cy="90678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6728460" y="3362960"/>
            <a:ext cx="609600" cy="229362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9761220" y="2452514"/>
            <a:ext cx="922020" cy="2022966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667500" y="2296160"/>
            <a:ext cx="3091101" cy="93726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576060" y="3385820"/>
            <a:ext cx="594360" cy="233962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0524410">
            <a:off x="7384485" y="2477356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5325984">
            <a:off x="6017220" y="432510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512997" y="510123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414260" y="475452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311067" y="443219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23760" y="410986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26720" y="380094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050520" y="349951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853877" y="498753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755140" y="464082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1947" y="431849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564640" y="399616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67600" y="3687242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91400" y="338582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165129" y="418179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033520" y="3878734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907588" y="358247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774238" y="327096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648019" y="2995006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501180" y="272024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198995" y="487635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088066" y="452964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978777" y="420731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862068" y="3882602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72598" y="357476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687259" y="329392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537887" y="474676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420298" y="441072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313222" y="4089044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198995" y="376607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096913" y="347027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991402" y="318010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876779" y="464082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8754238" y="431035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638403" y="398508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515659" y="366020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408958" y="336548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312151" y="308189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9204949" y="452282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087924" y="419440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966443" y="385987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842560" y="356193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727232" y="326520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620552" y="297597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865013" y="429098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723604" y="396865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596027" y="365851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472144" y="336056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350720" y="3082124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225752" y="279899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9547232" y="441072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411919" y="408230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9285341" y="377550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165366" y="346206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037726" y="3177756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18760" y="2891086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184513" y="513731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2962940" y="5540781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(X,Y,0)</a:t>
            </a:r>
            <a:endParaRPr 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H="1" flipV="1">
            <a:off x="851344" y="2751411"/>
            <a:ext cx="27676" cy="290516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518305" y="208318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-48167" y="388281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1138634" y="2465735"/>
            <a:ext cx="4230006" cy="2186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checkerboards</a:t>
            </a:r>
            <a:r>
              <a:rPr lang="fr-FR" dirty="0" smtClean="0"/>
              <a:t> and markers</a:t>
            </a:r>
            <a:br>
              <a:rPr lang="fr-FR" dirty="0" smtClean="0"/>
            </a:br>
            <a:r>
              <a:rPr lang="fr-FR" dirty="0" err="1" smtClean="0"/>
              <a:t>provide</a:t>
            </a:r>
            <a:r>
              <a:rPr lang="fr-FR" dirty="0" smtClean="0"/>
              <a:t> 3D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4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1866265"/>
            <a:ext cx="371475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7029450" y="271653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000240" y="311277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7029450" y="351663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029450" y="392430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29450" y="433197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071360" y="473583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70636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11276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853440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891540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931164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973836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1015492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7284720" y="210566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7029450" y="229489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58330" y="515493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/>
          <p:cNvGrpSpPr/>
          <p:nvPr/>
        </p:nvGrpSpPr>
        <p:grpSpPr>
          <a:xfrm>
            <a:off x="1402845" y="1690688"/>
            <a:ext cx="3214876" cy="4581320"/>
            <a:chOff x="1093092" y="1243387"/>
            <a:chExt cx="3750562" cy="5344692"/>
          </a:xfrm>
        </p:grpSpPr>
        <p:pic>
          <p:nvPicPr>
            <p:cNvPr id="29" name="Picture 3"/>
            <p:cNvPicPr>
              <a:picLocks noChangeAspect="1"/>
            </p:cNvPicPr>
            <p:nvPr/>
          </p:nvPicPr>
          <p:blipFill rotWithShape="1">
            <a:blip r:embed="rId3"/>
            <a:srcRect l="14651"/>
            <a:stretch/>
          </p:blipFill>
          <p:spPr>
            <a:xfrm>
              <a:off x="1381575" y="3778055"/>
              <a:ext cx="3462079" cy="2810024"/>
            </a:xfrm>
            <a:prstGeom prst="rect">
              <a:avLst/>
            </a:prstGeom>
          </p:spPr>
        </p:pic>
        <p:cxnSp>
          <p:nvCxnSpPr>
            <p:cNvPr id="30" name="Straight Connector 90"/>
            <p:cNvCxnSpPr/>
            <p:nvPr/>
          </p:nvCxnSpPr>
          <p:spPr>
            <a:xfrm flipH="1">
              <a:off x="2047790" y="4215763"/>
              <a:ext cx="1755438" cy="560861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93"/>
            <p:cNvCxnSpPr/>
            <p:nvPr/>
          </p:nvCxnSpPr>
          <p:spPr>
            <a:xfrm flipH="1" flipV="1">
              <a:off x="2045930" y="4768304"/>
              <a:ext cx="330637" cy="1157621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96"/>
            <p:cNvCxnSpPr/>
            <p:nvPr/>
          </p:nvCxnSpPr>
          <p:spPr>
            <a:xfrm flipH="1">
              <a:off x="2376568" y="5259517"/>
              <a:ext cx="1894487" cy="661047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99"/>
            <p:cNvCxnSpPr/>
            <p:nvPr/>
          </p:nvCxnSpPr>
          <p:spPr>
            <a:xfrm flipH="1" flipV="1">
              <a:off x="3789973" y="4218808"/>
              <a:ext cx="473159" cy="1050038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 descr="Image result for checkerboard pic opencv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35" b="10000"/>
            <a:stretch/>
          </p:blipFill>
          <p:spPr bwMode="auto">
            <a:xfrm>
              <a:off x="1616169" y="1369011"/>
              <a:ext cx="3045797" cy="2145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Connector 5"/>
            <p:cNvCxnSpPr/>
            <p:nvPr/>
          </p:nvCxnSpPr>
          <p:spPr>
            <a:xfrm flipH="1">
              <a:off x="2198033" y="5413517"/>
              <a:ext cx="2378099" cy="839648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9"/>
            <p:cNvCxnSpPr/>
            <p:nvPr/>
          </p:nvCxnSpPr>
          <p:spPr>
            <a:xfrm flipH="1">
              <a:off x="1764666" y="3977991"/>
              <a:ext cx="2155998" cy="644632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/>
            <p:cNvCxnSpPr/>
            <p:nvPr/>
          </p:nvCxnSpPr>
          <p:spPr>
            <a:xfrm flipH="1" flipV="1">
              <a:off x="1764666" y="4622623"/>
              <a:ext cx="433367" cy="1630541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4"/>
            <p:cNvCxnSpPr/>
            <p:nvPr/>
          </p:nvCxnSpPr>
          <p:spPr>
            <a:xfrm flipH="1" flipV="1">
              <a:off x="3920664" y="3975385"/>
              <a:ext cx="655467" cy="1438132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16"/>
            <p:cNvCxnSpPr/>
            <p:nvPr/>
          </p:nvCxnSpPr>
          <p:spPr>
            <a:xfrm flipH="1">
              <a:off x="1721330" y="3864233"/>
              <a:ext cx="2197473" cy="66630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19"/>
            <p:cNvCxnSpPr/>
            <p:nvPr/>
          </p:nvCxnSpPr>
          <p:spPr>
            <a:xfrm flipH="1" flipV="1">
              <a:off x="1656325" y="4638876"/>
              <a:ext cx="422532" cy="166324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21"/>
            <p:cNvSpPr txBox="1"/>
            <p:nvPr/>
          </p:nvSpPr>
          <p:spPr>
            <a:xfrm rot="20524410">
              <a:off x="2095483" y="3946274"/>
              <a:ext cx="1218324" cy="356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Width (cm)</a:t>
              </a:r>
              <a:endParaRPr lang="en-US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TextBox 23"/>
            <p:cNvSpPr txBox="1"/>
            <p:nvPr/>
          </p:nvSpPr>
          <p:spPr>
            <a:xfrm rot="15325984">
              <a:off x="1119386" y="5259845"/>
              <a:ext cx="1256160" cy="356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Height (cm)</a:t>
              </a:r>
              <a:endParaRPr lang="en-US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Oval 22"/>
            <p:cNvSpPr/>
            <p:nvPr/>
          </p:nvSpPr>
          <p:spPr>
            <a:xfrm>
              <a:off x="2322396" y="5858370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25"/>
            <p:cNvSpPr/>
            <p:nvPr/>
          </p:nvSpPr>
          <p:spPr>
            <a:xfrm>
              <a:off x="2252204" y="561189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Oval 26"/>
            <p:cNvSpPr/>
            <p:nvPr/>
          </p:nvSpPr>
          <p:spPr>
            <a:xfrm>
              <a:off x="2178843" y="538274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" name="Oval 27"/>
            <p:cNvSpPr/>
            <p:nvPr/>
          </p:nvSpPr>
          <p:spPr>
            <a:xfrm>
              <a:off x="2116776" y="515359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28"/>
            <p:cNvSpPr/>
            <p:nvPr/>
          </p:nvSpPr>
          <p:spPr>
            <a:xfrm>
              <a:off x="2047790" y="493398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8" name="Oval 29"/>
            <p:cNvSpPr/>
            <p:nvPr/>
          </p:nvSpPr>
          <p:spPr>
            <a:xfrm>
              <a:off x="1993620" y="471970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" name="Oval 30"/>
            <p:cNvSpPr/>
            <p:nvPr/>
          </p:nvSpPr>
          <p:spPr>
            <a:xfrm>
              <a:off x="2564729" y="5777542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Oval 31"/>
            <p:cNvSpPr/>
            <p:nvPr/>
          </p:nvSpPr>
          <p:spPr>
            <a:xfrm>
              <a:off x="2494537" y="553106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Oval 32"/>
            <p:cNvSpPr/>
            <p:nvPr/>
          </p:nvSpPr>
          <p:spPr>
            <a:xfrm>
              <a:off x="2421176" y="5301917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Oval 33"/>
            <p:cNvSpPr/>
            <p:nvPr/>
          </p:nvSpPr>
          <p:spPr>
            <a:xfrm>
              <a:off x="2359109" y="507277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3" name="Oval 34"/>
            <p:cNvSpPr/>
            <p:nvPr/>
          </p:nvSpPr>
          <p:spPr>
            <a:xfrm>
              <a:off x="2290123" y="4853157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Oval 35"/>
            <p:cNvSpPr/>
            <p:nvPr/>
          </p:nvSpPr>
          <p:spPr>
            <a:xfrm>
              <a:off x="2235952" y="463887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5" name="Oval 42"/>
            <p:cNvSpPr/>
            <p:nvPr/>
          </p:nvSpPr>
          <p:spPr>
            <a:xfrm>
              <a:off x="4207804" y="520473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6" name="Oval 43"/>
            <p:cNvSpPr/>
            <p:nvPr/>
          </p:nvSpPr>
          <p:spPr>
            <a:xfrm>
              <a:off x="4114244" y="498928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7" name="Oval 44"/>
            <p:cNvSpPr/>
            <p:nvPr/>
          </p:nvSpPr>
          <p:spPr>
            <a:xfrm>
              <a:off x="4024718" y="477867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8" name="Oval 45"/>
            <p:cNvSpPr/>
            <p:nvPr/>
          </p:nvSpPr>
          <p:spPr>
            <a:xfrm>
              <a:off x="3929919" y="4557227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Oval 46"/>
            <p:cNvSpPr/>
            <p:nvPr/>
          </p:nvSpPr>
          <p:spPr>
            <a:xfrm>
              <a:off x="3840189" y="436104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0" name="Oval 47"/>
            <p:cNvSpPr/>
            <p:nvPr/>
          </p:nvSpPr>
          <p:spPr>
            <a:xfrm>
              <a:off x="3735801" y="4165718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1" name="Oval 48"/>
            <p:cNvSpPr/>
            <p:nvPr/>
          </p:nvSpPr>
          <p:spPr>
            <a:xfrm>
              <a:off x="2810074" y="569849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2" name="Oval 49"/>
            <p:cNvSpPr/>
            <p:nvPr/>
          </p:nvSpPr>
          <p:spPr>
            <a:xfrm>
              <a:off x="2731214" y="545202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Oval 50"/>
            <p:cNvSpPr/>
            <p:nvPr/>
          </p:nvSpPr>
          <p:spPr>
            <a:xfrm>
              <a:off x="2653520" y="522287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Oval 51"/>
            <p:cNvSpPr/>
            <p:nvPr/>
          </p:nvSpPr>
          <p:spPr>
            <a:xfrm>
              <a:off x="2570552" y="4992038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Oval 52"/>
            <p:cNvSpPr/>
            <p:nvPr/>
          </p:nvSpPr>
          <p:spPr>
            <a:xfrm>
              <a:off x="2506948" y="477319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6" name="Oval 53"/>
            <p:cNvSpPr/>
            <p:nvPr/>
          </p:nvSpPr>
          <p:spPr>
            <a:xfrm>
              <a:off x="2446279" y="457354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7" name="Oval 60"/>
            <p:cNvSpPr/>
            <p:nvPr/>
          </p:nvSpPr>
          <p:spPr>
            <a:xfrm>
              <a:off x="3050994" y="560637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8" name="Oval 61"/>
            <p:cNvSpPr/>
            <p:nvPr/>
          </p:nvSpPr>
          <p:spPr>
            <a:xfrm>
              <a:off x="2967399" y="536748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2"/>
            <p:cNvSpPr/>
            <p:nvPr/>
          </p:nvSpPr>
          <p:spPr>
            <a:xfrm>
              <a:off x="2891279" y="5138798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3"/>
            <p:cNvSpPr/>
            <p:nvPr/>
          </p:nvSpPr>
          <p:spPr>
            <a:xfrm>
              <a:off x="2810074" y="490919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64"/>
            <p:cNvSpPr/>
            <p:nvPr/>
          </p:nvSpPr>
          <p:spPr>
            <a:xfrm>
              <a:off x="2737503" y="469891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65"/>
            <p:cNvSpPr/>
            <p:nvPr/>
          </p:nvSpPr>
          <p:spPr>
            <a:xfrm>
              <a:off x="2662496" y="449263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66"/>
            <p:cNvSpPr/>
            <p:nvPr/>
          </p:nvSpPr>
          <p:spPr>
            <a:xfrm>
              <a:off x="3291912" y="553106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Oval 67"/>
            <p:cNvSpPr/>
            <p:nvPr/>
          </p:nvSpPr>
          <p:spPr>
            <a:xfrm>
              <a:off x="3204797" y="529612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68"/>
            <p:cNvSpPr/>
            <p:nvPr/>
          </p:nvSpPr>
          <p:spPr>
            <a:xfrm>
              <a:off x="3122451" y="506489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69"/>
            <p:cNvSpPr/>
            <p:nvPr/>
          </p:nvSpPr>
          <p:spPr>
            <a:xfrm>
              <a:off x="3035192" y="483393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Oval 70"/>
            <p:cNvSpPr/>
            <p:nvPr/>
          </p:nvSpPr>
          <p:spPr>
            <a:xfrm>
              <a:off x="2959338" y="4624418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8" name="Oval 71"/>
            <p:cNvSpPr/>
            <p:nvPr/>
          </p:nvSpPr>
          <p:spPr>
            <a:xfrm>
              <a:off x="2890517" y="442281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Oval 72"/>
            <p:cNvSpPr/>
            <p:nvPr/>
          </p:nvSpPr>
          <p:spPr>
            <a:xfrm>
              <a:off x="3525209" y="544717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3"/>
            <p:cNvSpPr/>
            <p:nvPr/>
          </p:nvSpPr>
          <p:spPr>
            <a:xfrm>
              <a:off x="3442016" y="521369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1" name="Oval 74"/>
            <p:cNvSpPr/>
            <p:nvPr/>
          </p:nvSpPr>
          <p:spPr>
            <a:xfrm>
              <a:off x="3355655" y="497588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75"/>
            <p:cNvSpPr/>
            <p:nvPr/>
          </p:nvSpPr>
          <p:spPr>
            <a:xfrm>
              <a:off x="3267586" y="476407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76"/>
            <p:cNvSpPr/>
            <p:nvPr/>
          </p:nvSpPr>
          <p:spPr>
            <a:xfrm>
              <a:off x="3185599" y="455312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77"/>
            <p:cNvSpPr/>
            <p:nvPr/>
          </p:nvSpPr>
          <p:spPr>
            <a:xfrm>
              <a:off x="3109761" y="434751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78"/>
            <p:cNvSpPr/>
            <p:nvPr/>
          </p:nvSpPr>
          <p:spPr>
            <a:xfrm>
              <a:off x="3994451" y="528235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79"/>
            <p:cNvSpPr/>
            <p:nvPr/>
          </p:nvSpPr>
          <p:spPr>
            <a:xfrm>
              <a:off x="3893923" y="505321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0"/>
            <p:cNvSpPr/>
            <p:nvPr/>
          </p:nvSpPr>
          <p:spPr>
            <a:xfrm>
              <a:off x="3803228" y="483273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1"/>
            <p:cNvSpPr/>
            <p:nvPr/>
          </p:nvSpPr>
          <p:spPr>
            <a:xfrm>
              <a:off x="3715159" y="462092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2"/>
            <p:cNvSpPr/>
            <p:nvPr/>
          </p:nvSpPr>
          <p:spPr>
            <a:xfrm>
              <a:off x="3628839" y="442297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3"/>
            <p:cNvSpPr/>
            <p:nvPr/>
          </p:nvSpPr>
          <p:spPr>
            <a:xfrm>
              <a:off x="3539998" y="422169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84"/>
            <p:cNvSpPr/>
            <p:nvPr/>
          </p:nvSpPr>
          <p:spPr>
            <a:xfrm>
              <a:off x="3768540" y="536748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85"/>
            <p:cNvSpPr/>
            <p:nvPr/>
          </p:nvSpPr>
          <p:spPr>
            <a:xfrm>
              <a:off x="3672346" y="513400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86"/>
            <p:cNvSpPr/>
            <p:nvPr/>
          </p:nvSpPr>
          <p:spPr>
            <a:xfrm>
              <a:off x="3582360" y="491590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87"/>
            <p:cNvSpPr/>
            <p:nvPr/>
          </p:nvSpPr>
          <p:spPr>
            <a:xfrm>
              <a:off x="3497071" y="4693080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88"/>
            <p:cNvSpPr/>
            <p:nvPr/>
          </p:nvSpPr>
          <p:spPr>
            <a:xfrm>
              <a:off x="3406330" y="4490962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89"/>
            <p:cNvSpPr/>
            <p:nvPr/>
          </p:nvSpPr>
          <p:spPr>
            <a:xfrm>
              <a:off x="3321757" y="4287167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103"/>
            <p:cNvSpPr/>
            <p:nvPr/>
          </p:nvSpPr>
          <p:spPr>
            <a:xfrm>
              <a:off x="3080842" y="314261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TextBox 104"/>
            <p:cNvSpPr txBox="1"/>
            <p:nvPr/>
          </p:nvSpPr>
          <p:spPr>
            <a:xfrm>
              <a:off x="3022390" y="3218203"/>
              <a:ext cx="800320" cy="356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(X,Y,0)</a:t>
              </a:r>
              <a:endParaRPr lang="en-US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9" name="Straight Arrow Connector 105"/>
            <p:cNvCxnSpPr/>
            <p:nvPr/>
          </p:nvCxnSpPr>
          <p:spPr>
            <a:xfrm flipH="1" flipV="1">
              <a:off x="1422185" y="1446475"/>
              <a:ext cx="19676" cy="206529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107"/>
            <p:cNvSpPr txBox="1"/>
            <p:nvPr/>
          </p:nvSpPr>
          <p:spPr>
            <a:xfrm rot="16200000">
              <a:off x="643062" y="2204020"/>
              <a:ext cx="1256160" cy="356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Height (cm)</a:t>
              </a:r>
              <a:endParaRPr lang="en-US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1" name="Straight Arrow Connector 110"/>
            <p:cNvCxnSpPr/>
            <p:nvPr/>
          </p:nvCxnSpPr>
          <p:spPr>
            <a:xfrm flipH="1">
              <a:off x="1626420" y="1243387"/>
              <a:ext cx="3007123" cy="1554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Égal 101"/>
          <p:cNvSpPr/>
          <p:nvPr/>
        </p:nvSpPr>
        <p:spPr>
          <a:xfrm>
            <a:off x="5213871" y="2576228"/>
            <a:ext cx="1349829" cy="2014689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AR Markers are </a:t>
            </a:r>
            <a:r>
              <a:rPr lang="fr-FR" dirty="0" err="1" smtClean="0"/>
              <a:t>just</a:t>
            </a:r>
            <a:r>
              <a:rPr lang="fr-FR" dirty="0" smtClean="0"/>
              <a:t> </a:t>
            </a:r>
            <a:r>
              <a:rPr lang="fr-FR" dirty="0" err="1" smtClean="0"/>
              <a:t>special</a:t>
            </a:r>
            <a:r>
              <a:rPr lang="fr-FR" dirty="0" smtClean="0"/>
              <a:t> </a:t>
            </a:r>
            <a:r>
              <a:rPr lang="fr-FR" dirty="0" err="1" smtClean="0"/>
              <a:t>grids</a:t>
            </a:r>
            <a:r>
              <a:rPr lang="fr-F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524" y="1962216"/>
            <a:ext cx="3659958" cy="30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5: </a:t>
            </a:r>
            <a:br>
              <a:rPr lang="fr-FR" dirty="0" smtClean="0"/>
            </a:br>
            <a:r>
              <a:rPr lang="fr-FR" dirty="0" smtClean="0"/>
              <a:t>Markers (</a:t>
            </a:r>
            <a:r>
              <a:rPr lang="fr-FR" dirty="0" err="1" smtClean="0"/>
              <a:t>decent</a:t>
            </a:r>
            <a:r>
              <a:rPr lang="fr-FR" dirty="0" smtClean="0"/>
              <a:t>/</a:t>
            </a:r>
            <a:r>
              <a:rPr lang="fr-FR" dirty="0" err="1" smtClean="0"/>
              <a:t>bad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70" name="ZoneTexte 69"/>
          <p:cNvSpPr txBox="1"/>
          <p:nvPr/>
        </p:nvSpPr>
        <p:spPr>
          <a:xfrm>
            <a:off x="1412240" y="5316114"/>
            <a:ext cx="20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Known</a:t>
            </a:r>
            <a:r>
              <a:rPr lang="fr-FR" dirty="0" smtClean="0"/>
              <a:t> image points</a:t>
            </a:r>
            <a:endParaRPr lang="en-US" dirty="0"/>
          </a:p>
        </p:txBody>
      </p:sp>
      <p:sp>
        <p:nvSpPr>
          <p:cNvPr id="71" name="ZoneTexte 70"/>
          <p:cNvSpPr txBox="1"/>
          <p:nvPr/>
        </p:nvSpPr>
        <p:spPr>
          <a:xfrm>
            <a:off x="6319520" y="5316114"/>
            <a:ext cx="477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Manually</a:t>
            </a:r>
            <a:r>
              <a:rPr lang="fr-FR" dirty="0"/>
              <a:t> </a:t>
            </a:r>
            <a:r>
              <a:rPr lang="fr-FR" dirty="0" err="1" smtClean="0"/>
              <a:t>indicate</a:t>
            </a:r>
            <a:r>
              <a:rPr lang="fr-FR" dirty="0" smtClean="0"/>
              <a:t> </a:t>
            </a:r>
            <a:r>
              <a:rPr lang="fr-FR" dirty="0" err="1" smtClean="0"/>
              <a:t>xyz</a:t>
            </a:r>
            <a:r>
              <a:rPr lang="fr-FR" dirty="0" smtClean="0"/>
              <a:t> points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tracked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en-US" dirty="0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013584" y="5508850"/>
            <a:ext cx="11785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69" y="1962216"/>
            <a:ext cx="3659958" cy="30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ZoneTexte 72"/>
          <p:cNvSpPr txBox="1"/>
          <p:nvPr/>
        </p:nvSpPr>
        <p:spPr>
          <a:xfrm>
            <a:off x="3431177" y="6113417"/>
            <a:ext cx="437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rgbClr val="FF0000"/>
                </a:solidFill>
              </a:rPr>
              <a:t>Sorry</a:t>
            </a:r>
            <a:r>
              <a:rPr lang="fr-FR" sz="2400" dirty="0" smtClean="0">
                <a:solidFill>
                  <a:srgbClr val="FF0000"/>
                </a:solidFill>
              </a:rPr>
              <a:t> no good images for </a:t>
            </a:r>
            <a:r>
              <a:rPr lang="fr-FR" sz="2400" dirty="0" err="1" smtClean="0">
                <a:solidFill>
                  <a:srgbClr val="FF0000"/>
                </a:solidFill>
              </a:rPr>
              <a:t>this</a:t>
            </a:r>
            <a:r>
              <a:rPr lang="fr-FR" sz="2400" dirty="0" smtClean="0">
                <a:solidFill>
                  <a:srgbClr val="FF0000"/>
                </a:solidFill>
              </a:rPr>
              <a:t> one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1715588" y="3392393"/>
            <a:ext cx="52252" cy="522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Connecteur droit 78"/>
          <p:cNvCxnSpPr/>
          <p:nvPr/>
        </p:nvCxnSpPr>
        <p:spPr>
          <a:xfrm flipV="1">
            <a:off x="1266190" y="3392393"/>
            <a:ext cx="2914287" cy="5169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/>
          <p:nvPr/>
        </p:nvCxnSpPr>
        <p:spPr>
          <a:xfrm flipH="1">
            <a:off x="1574347" y="2488074"/>
            <a:ext cx="353513" cy="1765265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65" y="3119846"/>
            <a:ext cx="597346" cy="59734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Ellipse 85"/>
          <p:cNvSpPr/>
          <p:nvPr/>
        </p:nvSpPr>
        <p:spPr>
          <a:xfrm>
            <a:off x="6992243" y="3392393"/>
            <a:ext cx="52252" cy="522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eur droit 86"/>
          <p:cNvCxnSpPr/>
          <p:nvPr/>
        </p:nvCxnSpPr>
        <p:spPr>
          <a:xfrm flipV="1">
            <a:off x="6542845" y="3392393"/>
            <a:ext cx="2914287" cy="5169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 flipH="1">
            <a:off x="6851002" y="2488074"/>
            <a:ext cx="353513" cy="1765265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5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5: </a:t>
            </a:r>
            <a:br>
              <a:rPr lang="fr-FR" dirty="0" smtClean="0"/>
            </a:br>
            <a:r>
              <a:rPr lang="fr-FR" dirty="0" smtClean="0"/>
              <a:t>Vision (</a:t>
            </a:r>
            <a:r>
              <a:rPr lang="fr-FR" dirty="0" err="1" smtClean="0"/>
              <a:t>decent</a:t>
            </a:r>
            <a:r>
              <a:rPr lang="fr-FR" dirty="0" smtClean="0"/>
              <a:t> /</a:t>
            </a:r>
            <a:r>
              <a:rPr lang="fr-FR" dirty="0" err="1" smtClean="0"/>
              <a:t>problematic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1304" y="6190734"/>
            <a:ext cx="35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http://mesh.brown.edu/calibration/</a:t>
            </a:r>
            <a:endParaRPr lang="en-US"/>
          </a:p>
        </p:txBody>
      </p:sp>
      <p:pic>
        <p:nvPicPr>
          <p:cNvPr id="1026" name="Picture 2" descr="projector-calib-ma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5" t="14338" r="20134" b="9341"/>
          <a:stretch/>
        </p:blipFill>
        <p:spPr bwMode="auto">
          <a:xfrm>
            <a:off x="6252890" y="1822768"/>
            <a:ext cx="5100910" cy="337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412240" y="5316114"/>
            <a:ext cx="326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virtual</a:t>
            </a:r>
            <a:r>
              <a:rPr lang="fr-FR" dirty="0" smtClean="0"/>
              <a:t>/</a:t>
            </a:r>
            <a:r>
              <a:rPr lang="fr-FR" dirty="0" err="1" smtClean="0"/>
              <a:t>physical</a:t>
            </a:r>
            <a:r>
              <a:rPr lang="fr-FR" dirty="0" smtClean="0"/>
              <a:t> 3D points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6319520" y="5316114"/>
            <a:ext cx="411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Structured</a:t>
            </a:r>
            <a:r>
              <a:rPr lang="fr-FR" dirty="0" smtClean="0"/>
              <a:t> light to </a:t>
            </a:r>
            <a:r>
              <a:rPr lang="fr-FR" dirty="0" err="1" smtClean="0"/>
              <a:t>find</a:t>
            </a:r>
            <a:r>
              <a:rPr lang="fr-FR" dirty="0" smtClean="0"/>
              <a:t> the </a:t>
            </a:r>
            <a:r>
              <a:rPr lang="fr-FR" dirty="0" err="1" smtClean="0"/>
              <a:t>uv</a:t>
            </a:r>
            <a:r>
              <a:rPr lang="fr-FR" dirty="0" smtClean="0"/>
              <a:t> </a:t>
            </a:r>
            <a:r>
              <a:rPr lang="fr-FR" dirty="0" err="1" smtClean="0"/>
              <a:t>coordinates</a:t>
            </a:r>
            <a:endParaRPr lang="en-US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5013584" y="5508850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/>
          <p:cNvGrpSpPr/>
          <p:nvPr/>
        </p:nvGrpSpPr>
        <p:grpSpPr>
          <a:xfrm>
            <a:off x="960729" y="1933002"/>
            <a:ext cx="4168146" cy="3383112"/>
            <a:chOff x="987660" y="1822768"/>
            <a:chExt cx="4869974" cy="3952755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 rotWithShape="1">
            <a:blip r:embed="rId4"/>
            <a:srcRect l="14651"/>
            <a:stretch/>
          </p:blipFill>
          <p:spPr>
            <a:xfrm>
              <a:off x="987660" y="1822768"/>
              <a:ext cx="4869974" cy="3952755"/>
            </a:xfrm>
            <a:prstGeom prst="rect">
              <a:avLst/>
            </a:prstGeom>
          </p:spPr>
        </p:pic>
        <p:cxnSp>
          <p:nvCxnSpPr>
            <p:cNvPr id="9" name="Straight Connector 90"/>
            <p:cNvCxnSpPr/>
            <p:nvPr/>
          </p:nvCxnSpPr>
          <p:spPr>
            <a:xfrm flipH="1">
              <a:off x="1924800" y="2438475"/>
              <a:ext cx="2469307" cy="788943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3"/>
            <p:cNvCxnSpPr/>
            <p:nvPr/>
          </p:nvCxnSpPr>
          <p:spPr>
            <a:xfrm flipH="1" flipV="1">
              <a:off x="1922182" y="3215715"/>
              <a:ext cx="465095" cy="1628380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6"/>
            <p:cNvCxnSpPr/>
            <p:nvPr/>
          </p:nvCxnSpPr>
          <p:spPr>
            <a:xfrm flipH="1">
              <a:off x="2387278" y="3906686"/>
              <a:ext cx="2664903" cy="929869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9"/>
            <p:cNvCxnSpPr/>
            <p:nvPr/>
          </p:nvCxnSpPr>
          <p:spPr>
            <a:xfrm flipH="1" flipV="1">
              <a:off x="4375460" y="2442760"/>
              <a:ext cx="665575" cy="1477049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5"/>
            <p:cNvCxnSpPr/>
            <p:nvPr/>
          </p:nvCxnSpPr>
          <p:spPr>
            <a:xfrm flipH="1">
              <a:off x="2136140" y="4123312"/>
              <a:ext cx="3345180" cy="1181100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9"/>
            <p:cNvCxnSpPr/>
            <p:nvPr/>
          </p:nvCxnSpPr>
          <p:spPr>
            <a:xfrm flipH="1">
              <a:off x="1526540" y="2104012"/>
              <a:ext cx="3032760" cy="906780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1"/>
            <p:cNvCxnSpPr/>
            <p:nvPr/>
          </p:nvCxnSpPr>
          <p:spPr>
            <a:xfrm flipH="1" flipV="1">
              <a:off x="1526540" y="3010792"/>
              <a:ext cx="609600" cy="2293620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4"/>
            <p:cNvCxnSpPr/>
            <p:nvPr/>
          </p:nvCxnSpPr>
          <p:spPr>
            <a:xfrm flipH="1" flipV="1">
              <a:off x="4559300" y="2100346"/>
              <a:ext cx="922020" cy="2022966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465580" y="1943992"/>
              <a:ext cx="3091101" cy="9372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9"/>
            <p:cNvCxnSpPr/>
            <p:nvPr/>
          </p:nvCxnSpPr>
          <p:spPr>
            <a:xfrm flipH="1" flipV="1">
              <a:off x="1374140" y="3033652"/>
              <a:ext cx="594360" cy="233962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21"/>
            <p:cNvSpPr txBox="1"/>
            <p:nvPr/>
          </p:nvSpPr>
          <p:spPr>
            <a:xfrm rot="20524410">
              <a:off x="2182565" y="2125188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Width (cm)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TextBox 23"/>
            <p:cNvSpPr txBox="1"/>
            <p:nvPr/>
          </p:nvSpPr>
          <p:spPr>
            <a:xfrm rot="15325984">
              <a:off x="815300" y="3972937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Height (cm)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Oval 22"/>
            <p:cNvSpPr/>
            <p:nvPr/>
          </p:nvSpPr>
          <p:spPr>
            <a:xfrm>
              <a:off x="2311077" y="474906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5"/>
            <p:cNvSpPr/>
            <p:nvPr/>
          </p:nvSpPr>
          <p:spPr>
            <a:xfrm>
              <a:off x="2212340" y="440235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6"/>
            <p:cNvSpPr/>
            <p:nvPr/>
          </p:nvSpPr>
          <p:spPr>
            <a:xfrm>
              <a:off x="2109147" y="408002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7"/>
            <p:cNvSpPr/>
            <p:nvPr/>
          </p:nvSpPr>
          <p:spPr>
            <a:xfrm>
              <a:off x="2021840" y="375769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8"/>
            <p:cNvSpPr/>
            <p:nvPr/>
          </p:nvSpPr>
          <p:spPr>
            <a:xfrm>
              <a:off x="1924800" y="344877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9"/>
            <p:cNvSpPr/>
            <p:nvPr/>
          </p:nvSpPr>
          <p:spPr>
            <a:xfrm>
              <a:off x="1848600" y="314735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30"/>
            <p:cNvSpPr/>
            <p:nvPr/>
          </p:nvSpPr>
          <p:spPr>
            <a:xfrm>
              <a:off x="2651957" y="4635371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31"/>
            <p:cNvSpPr/>
            <p:nvPr/>
          </p:nvSpPr>
          <p:spPr>
            <a:xfrm>
              <a:off x="2553220" y="4288661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32"/>
            <p:cNvSpPr/>
            <p:nvPr/>
          </p:nvSpPr>
          <p:spPr>
            <a:xfrm>
              <a:off x="2450027" y="396632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33"/>
            <p:cNvSpPr/>
            <p:nvPr/>
          </p:nvSpPr>
          <p:spPr>
            <a:xfrm>
              <a:off x="2362720" y="364399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4"/>
            <p:cNvSpPr/>
            <p:nvPr/>
          </p:nvSpPr>
          <p:spPr>
            <a:xfrm>
              <a:off x="2265680" y="3335074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5"/>
            <p:cNvSpPr/>
            <p:nvPr/>
          </p:nvSpPr>
          <p:spPr>
            <a:xfrm>
              <a:off x="2189480" y="303365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42"/>
            <p:cNvSpPr/>
            <p:nvPr/>
          </p:nvSpPr>
          <p:spPr>
            <a:xfrm>
              <a:off x="4963209" y="382962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43"/>
            <p:cNvSpPr/>
            <p:nvPr/>
          </p:nvSpPr>
          <p:spPr>
            <a:xfrm>
              <a:off x="4831600" y="3526566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44"/>
            <p:cNvSpPr/>
            <p:nvPr/>
          </p:nvSpPr>
          <p:spPr>
            <a:xfrm>
              <a:off x="4705668" y="323030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45"/>
            <p:cNvSpPr/>
            <p:nvPr/>
          </p:nvSpPr>
          <p:spPr>
            <a:xfrm>
              <a:off x="4572318" y="291880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46"/>
            <p:cNvSpPr/>
            <p:nvPr/>
          </p:nvSpPr>
          <p:spPr>
            <a:xfrm>
              <a:off x="4446099" y="2642838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47"/>
            <p:cNvSpPr/>
            <p:nvPr/>
          </p:nvSpPr>
          <p:spPr>
            <a:xfrm>
              <a:off x="4299260" y="2368081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48"/>
            <p:cNvSpPr/>
            <p:nvPr/>
          </p:nvSpPr>
          <p:spPr>
            <a:xfrm>
              <a:off x="2997075" y="452418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49"/>
            <p:cNvSpPr/>
            <p:nvPr/>
          </p:nvSpPr>
          <p:spPr>
            <a:xfrm>
              <a:off x="2886146" y="417747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50"/>
            <p:cNvSpPr/>
            <p:nvPr/>
          </p:nvSpPr>
          <p:spPr>
            <a:xfrm>
              <a:off x="2776857" y="385514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51"/>
            <p:cNvSpPr/>
            <p:nvPr/>
          </p:nvSpPr>
          <p:spPr>
            <a:xfrm>
              <a:off x="2660148" y="3530434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52"/>
            <p:cNvSpPr/>
            <p:nvPr/>
          </p:nvSpPr>
          <p:spPr>
            <a:xfrm>
              <a:off x="2570678" y="322259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53"/>
            <p:cNvSpPr/>
            <p:nvPr/>
          </p:nvSpPr>
          <p:spPr>
            <a:xfrm>
              <a:off x="2485339" y="294175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60"/>
            <p:cNvSpPr/>
            <p:nvPr/>
          </p:nvSpPr>
          <p:spPr>
            <a:xfrm>
              <a:off x="3335967" y="439459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61"/>
            <p:cNvSpPr/>
            <p:nvPr/>
          </p:nvSpPr>
          <p:spPr>
            <a:xfrm>
              <a:off x="3218378" y="405855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62"/>
            <p:cNvSpPr/>
            <p:nvPr/>
          </p:nvSpPr>
          <p:spPr>
            <a:xfrm>
              <a:off x="3111302" y="3736876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63"/>
            <p:cNvSpPr/>
            <p:nvPr/>
          </p:nvSpPr>
          <p:spPr>
            <a:xfrm>
              <a:off x="2997075" y="341390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64"/>
            <p:cNvSpPr/>
            <p:nvPr/>
          </p:nvSpPr>
          <p:spPr>
            <a:xfrm>
              <a:off x="2894993" y="311810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65"/>
            <p:cNvSpPr/>
            <p:nvPr/>
          </p:nvSpPr>
          <p:spPr>
            <a:xfrm>
              <a:off x="2789482" y="282794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66"/>
            <p:cNvSpPr/>
            <p:nvPr/>
          </p:nvSpPr>
          <p:spPr>
            <a:xfrm>
              <a:off x="3674859" y="428866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67"/>
            <p:cNvSpPr/>
            <p:nvPr/>
          </p:nvSpPr>
          <p:spPr>
            <a:xfrm>
              <a:off x="3552318" y="395818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68"/>
            <p:cNvSpPr/>
            <p:nvPr/>
          </p:nvSpPr>
          <p:spPr>
            <a:xfrm>
              <a:off x="3436483" y="363291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69"/>
            <p:cNvSpPr/>
            <p:nvPr/>
          </p:nvSpPr>
          <p:spPr>
            <a:xfrm>
              <a:off x="3313739" y="330803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70"/>
            <p:cNvSpPr/>
            <p:nvPr/>
          </p:nvSpPr>
          <p:spPr>
            <a:xfrm>
              <a:off x="3207038" y="301331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71"/>
            <p:cNvSpPr/>
            <p:nvPr/>
          </p:nvSpPr>
          <p:spPr>
            <a:xfrm>
              <a:off x="3110231" y="272972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2"/>
            <p:cNvSpPr/>
            <p:nvPr/>
          </p:nvSpPr>
          <p:spPr>
            <a:xfrm>
              <a:off x="4003029" y="417065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3"/>
            <p:cNvSpPr/>
            <p:nvPr/>
          </p:nvSpPr>
          <p:spPr>
            <a:xfrm>
              <a:off x="3886004" y="384223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74"/>
            <p:cNvSpPr/>
            <p:nvPr/>
          </p:nvSpPr>
          <p:spPr>
            <a:xfrm>
              <a:off x="3764523" y="3507711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75"/>
            <p:cNvSpPr/>
            <p:nvPr/>
          </p:nvSpPr>
          <p:spPr>
            <a:xfrm>
              <a:off x="3640640" y="320976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6"/>
            <p:cNvSpPr/>
            <p:nvPr/>
          </p:nvSpPr>
          <p:spPr>
            <a:xfrm>
              <a:off x="3525312" y="291303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7"/>
            <p:cNvSpPr/>
            <p:nvPr/>
          </p:nvSpPr>
          <p:spPr>
            <a:xfrm>
              <a:off x="3418632" y="262380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4663093" y="393881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79"/>
            <p:cNvSpPr/>
            <p:nvPr/>
          </p:nvSpPr>
          <p:spPr>
            <a:xfrm>
              <a:off x="4521684" y="361648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80"/>
            <p:cNvSpPr/>
            <p:nvPr/>
          </p:nvSpPr>
          <p:spPr>
            <a:xfrm>
              <a:off x="4394107" y="330634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81"/>
            <p:cNvSpPr/>
            <p:nvPr/>
          </p:nvSpPr>
          <p:spPr>
            <a:xfrm>
              <a:off x="4270224" y="300839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82"/>
            <p:cNvSpPr/>
            <p:nvPr/>
          </p:nvSpPr>
          <p:spPr>
            <a:xfrm>
              <a:off x="4148800" y="2729956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83"/>
            <p:cNvSpPr/>
            <p:nvPr/>
          </p:nvSpPr>
          <p:spPr>
            <a:xfrm>
              <a:off x="4023832" y="244682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84"/>
            <p:cNvSpPr/>
            <p:nvPr/>
          </p:nvSpPr>
          <p:spPr>
            <a:xfrm>
              <a:off x="4345312" y="405855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85"/>
            <p:cNvSpPr/>
            <p:nvPr/>
          </p:nvSpPr>
          <p:spPr>
            <a:xfrm>
              <a:off x="4209999" y="373013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86"/>
            <p:cNvSpPr/>
            <p:nvPr/>
          </p:nvSpPr>
          <p:spPr>
            <a:xfrm>
              <a:off x="4083421" y="342333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87"/>
            <p:cNvSpPr/>
            <p:nvPr/>
          </p:nvSpPr>
          <p:spPr>
            <a:xfrm>
              <a:off x="3963446" y="310990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88"/>
            <p:cNvSpPr/>
            <p:nvPr/>
          </p:nvSpPr>
          <p:spPr>
            <a:xfrm>
              <a:off x="3835806" y="2825588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89"/>
            <p:cNvSpPr/>
            <p:nvPr/>
          </p:nvSpPr>
          <p:spPr>
            <a:xfrm>
              <a:off x="3716840" y="2538918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548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Oveview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947286"/>
              </p:ext>
            </p:extLst>
          </p:nvPr>
        </p:nvGraphicFramePr>
        <p:xfrm>
          <a:off x="531415" y="2281648"/>
          <a:ext cx="10413034" cy="21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2496">
                  <a:extLst>
                    <a:ext uri="{9D8B030D-6E8A-4147-A177-3AD203B41FA5}">
                      <a16:colId xmlns:a16="http://schemas.microsoft.com/office/drawing/2014/main" val="4015124139"/>
                    </a:ext>
                  </a:extLst>
                </a:gridCol>
                <a:gridCol w="3032496">
                  <a:extLst>
                    <a:ext uri="{9D8B030D-6E8A-4147-A177-3AD203B41FA5}">
                      <a16:colId xmlns:a16="http://schemas.microsoft.com/office/drawing/2014/main" val="1866454395"/>
                    </a:ext>
                  </a:extLst>
                </a:gridCol>
                <a:gridCol w="4348042">
                  <a:extLst>
                    <a:ext uri="{9D8B030D-6E8A-4147-A177-3AD203B41FA5}">
                      <a16:colId xmlns:a16="http://schemas.microsoft.com/office/drawing/2014/main" val="1416028013"/>
                    </a:ext>
                  </a:extLst>
                </a:gridCol>
              </a:tblGrid>
              <a:tr h="534715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smtClean="0"/>
                        <a:t>UV </a:t>
                      </a:r>
                      <a:r>
                        <a:rPr lang="fr-FR" sz="2600" dirty="0" err="1" smtClean="0"/>
                        <a:t>coordinates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smtClean="0"/>
                        <a:t>World </a:t>
                      </a:r>
                      <a:r>
                        <a:rPr lang="fr-FR" sz="2600" dirty="0" err="1" smtClean="0"/>
                        <a:t>coordinates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extLst>
                  <a:ext uri="{0D108BD9-81ED-4DB2-BD59-A6C34878D82A}">
                    <a16:rowId xmlns:a16="http://schemas.microsoft.com/office/drawing/2014/main" val="2606182834"/>
                  </a:ext>
                </a:extLst>
              </a:tr>
              <a:tr h="534715">
                <a:tc>
                  <a:txBody>
                    <a:bodyPr/>
                    <a:lstStyle/>
                    <a:p>
                      <a:r>
                        <a:rPr lang="fr-FR" sz="2600" dirty="0" smtClean="0"/>
                        <a:t>UV picking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Manually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picked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Preselected</a:t>
                      </a:r>
                      <a:r>
                        <a:rPr lang="fr-FR" sz="2600" dirty="0" smtClean="0"/>
                        <a:t>/</a:t>
                      </a:r>
                      <a:r>
                        <a:rPr lang="fr-FR" sz="2600" dirty="0" err="1" smtClean="0"/>
                        <a:t>known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extLst>
                  <a:ext uri="{0D108BD9-81ED-4DB2-BD59-A6C34878D82A}">
                    <a16:rowId xmlns:a16="http://schemas.microsoft.com/office/drawing/2014/main" val="2279851550"/>
                  </a:ext>
                </a:extLst>
              </a:tr>
              <a:tr h="534715"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Using</a:t>
                      </a:r>
                      <a:r>
                        <a:rPr lang="fr-FR" sz="2600" dirty="0" smtClean="0"/>
                        <a:t> markers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Picked</a:t>
                      </a:r>
                      <a:r>
                        <a:rPr lang="fr-FR" sz="2600" baseline="0" dirty="0" smtClean="0"/>
                        <a:t> / </a:t>
                      </a:r>
                      <a:r>
                        <a:rPr lang="fr-FR" sz="2600" baseline="0" dirty="0" err="1" smtClean="0"/>
                        <a:t>preselected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Indicated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using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tracked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object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extLst>
                  <a:ext uri="{0D108BD9-81ED-4DB2-BD59-A6C34878D82A}">
                    <a16:rowId xmlns:a16="http://schemas.microsoft.com/office/drawing/2014/main" val="15541328"/>
                  </a:ext>
                </a:extLst>
              </a:tr>
              <a:tr h="534715"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Using</a:t>
                      </a:r>
                      <a:r>
                        <a:rPr lang="fr-FR" sz="2600" baseline="0" dirty="0" smtClean="0"/>
                        <a:t> Vision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Structured</a:t>
                      </a:r>
                      <a:r>
                        <a:rPr lang="fr-FR" sz="2600" baseline="0" dirty="0" smtClean="0"/>
                        <a:t> light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Known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object</a:t>
                      </a:r>
                      <a:r>
                        <a:rPr lang="fr-FR" sz="2600" baseline="0" dirty="0" smtClean="0"/>
                        <a:t> / 3d scanning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extLst>
                  <a:ext uri="{0D108BD9-81ED-4DB2-BD59-A6C34878D82A}">
                    <a16:rowId xmlns:a16="http://schemas.microsoft.com/office/drawing/2014/main" val="2669050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05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0"/>
          <a:stretch/>
        </p:blipFill>
        <p:spPr bwMode="auto">
          <a:xfrm>
            <a:off x="4229863" y="1886674"/>
            <a:ext cx="7629525" cy="44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Distortion</a:t>
            </a:r>
            <a:endParaRPr lang="en-US" u="sng" dirty="0"/>
          </a:p>
        </p:txBody>
      </p:sp>
      <p:sp>
        <p:nvSpPr>
          <p:cNvPr id="78" name="TextBox 106"/>
          <p:cNvSpPr txBox="1"/>
          <p:nvPr/>
        </p:nvSpPr>
        <p:spPr>
          <a:xfrm>
            <a:off x="828401" y="1131425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3"/>
          <a:srcRect l="14651"/>
          <a:stretch/>
        </p:blipFill>
        <p:spPr>
          <a:xfrm>
            <a:off x="1052803" y="4105856"/>
            <a:ext cx="2693040" cy="2185828"/>
          </a:xfrm>
          <a:prstGeom prst="rect">
            <a:avLst/>
          </a:prstGeom>
        </p:spPr>
      </p:pic>
      <p:cxnSp>
        <p:nvCxnSpPr>
          <p:cNvPr id="8" name="Straight Connector 90"/>
          <p:cNvCxnSpPr/>
          <p:nvPr/>
        </p:nvCxnSpPr>
        <p:spPr>
          <a:xfrm flipH="1">
            <a:off x="1571030" y="4446335"/>
            <a:ext cx="1365499" cy="436276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93"/>
          <p:cNvCxnSpPr/>
          <p:nvPr/>
        </p:nvCxnSpPr>
        <p:spPr>
          <a:xfrm flipH="1" flipV="1">
            <a:off x="1569583" y="4876139"/>
            <a:ext cx="257192" cy="900476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6"/>
          <p:cNvCxnSpPr/>
          <p:nvPr/>
        </p:nvCxnSpPr>
        <p:spPr>
          <a:xfrm flipH="1">
            <a:off x="1826776" y="5258238"/>
            <a:ext cx="1473661" cy="514207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9"/>
          <p:cNvCxnSpPr/>
          <p:nvPr/>
        </p:nvCxnSpPr>
        <p:spPr>
          <a:xfrm flipH="1" flipV="1">
            <a:off x="2926218" y="4448704"/>
            <a:ext cx="368055" cy="816791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mage result for checkerboard pic openc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" b="10000"/>
          <a:stretch/>
        </p:blipFill>
        <p:spPr bwMode="auto">
          <a:xfrm>
            <a:off x="1235286" y="1933092"/>
            <a:ext cx="2369228" cy="166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5"/>
          <p:cNvCxnSpPr/>
          <p:nvPr/>
        </p:nvCxnSpPr>
        <p:spPr>
          <a:xfrm flipH="1">
            <a:off x="1687899" y="5378030"/>
            <a:ext cx="1849847" cy="653135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9"/>
          <p:cNvCxnSpPr/>
          <p:nvPr/>
        </p:nvCxnSpPr>
        <p:spPr>
          <a:xfrm flipH="1">
            <a:off x="1350797" y="4261380"/>
            <a:ext cx="1677082" cy="501439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/>
        </p:nvCxnSpPr>
        <p:spPr>
          <a:xfrm flipH="1" flipV="1">
            <a:off x="1350797" y="4762819"/>
            <a:ext cx="337102" cy="1268346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/>
          <p:cNvCxnSpPr/>
          <p:nvPr/>
        </p:nvCxnSpPr>
        <p:spPr>
          <a:xfrm flipH="1" flipV="1">
            <a:off x="3027879" y="4259353"/>
            <a:ext cx="509867" cy="1118677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317087" y="4172891"/>
            <a:ext cx="1709344" cy="518294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9"/>
          <p:cNvCxnSpPr/>
          <p:nvPr/>
        </p:nvCxnSpPr>
        <p:spPr>
          <a:xfrm flipH="1" flipV="1">
            <a:off x="1266522" y="4775461"/>
            <a:ext cx="328674" cy="1293787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1"/>
          <p:cNvSpPr txBox="1"/>
          <p:nvPr/>
        </p:nvSpPr>
        <p:spPr>
          <a:xfrm rot="20524410">
            <a:off x="1608129" y="4236708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23"/>
          <p:cNvSpPr txBox="1"/>
          <p:nvPr/>
        </p:nvSpPr>
        <p:spPr>
          <a:xfrm rot="15325984">
            <a:off x="848854" y="5258493"/>
            <a:ext cx="977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Oval 22"/>
          <p:cNvSpPr/>
          <p:nvPr/>
        </p:nvSpPr>
        <p:spPr>
          <a:xfrm>
            <a:off x="1784637" y="572406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5"/>
          <p:cNvSpPr/>
          <p:nvPr/>
        </p:nvSpPr>
        <p:spPr>
          <a:xfrm>
            <a:off x="1730037" y="553234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6"/>
          <p:cNvSpPr/>
          <p:nvPr/>
        </p:nvSpPr>
        <p:spPr>
          <a:xfrm>
            <a:off x="1672972" y="535409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7"/>
          <p:cNvSpPr/>
          <p:nvPr/>
        </p:nvSpPr>
        <p:spPr>
          <a:xfrm>
            <a:off x="1624692" y="517584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8"/>
          <p:cNvSpPr/>
          <p:nvPr/>
        </p:nvSpPr>
        <p:spPr>
          <a:xfrm>
            <a:off x="1571030" y="500501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9"/>
          <p:cNvSpPr/>
          <p:nvPr/>
        </p:nvSpPr>
        <p:spPr>
          <a:xfrm>
            <a:off x="1528893" y="483833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Oval 30"/>
          <p:cNvSpPr/>
          <p:nvPr/>
        </p:nvSpPr>
        <p:spPr>
          <a:xfrm>
            <a:off x="1973140" y="5661193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31"/>
          <p:cNvSpPr/>
          <p:nvPr/>
        </p:nvSpPr>
        <p:spPr>
          <a:xfrm>
            <a:off x="1918540" y="546946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Oval 32"/>
          <p:cNvSpPr/>
          <p:nvPr/>
        </p:nvSpPr>
        <p:spPr>
          <a:xfrm>
            <a:off x="1861475" y="529122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Oval 33"/>
          <p:cNvSpPr/>
          <p:nvPr/>
        </p:nvSpPr>
        <p:spPr>
          <a:xfrm>
            <a:off x="1813195" y="511297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Oval 34"/>
          <p:cNvSpPr/>
          <p:nvPr/>
        </p:nvSpPr>
        <p:spPr>
          <a:xfrm>
            <a:off x="1759533" y="494214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5"/>
          <p:cNvSpPr/>
          <p:nvPr/>
        </p:nvSpPr>
        <p:spPr>
          <a:xfrm>
            <a:off x="1717395" y="4775461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42"/>
          <p:cNvSpPr/>
          <p:nvPr/>
        </p:nvSpPr>
        <p:spPr>
          <a:xfrm>
            <a:off x="3251236" y="521562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43"/>
          <p:cNvSpPr/>
          <p:nvPr/>
        </p:nvSpPr>
        <p:spPr>
          <a:xfrm>
            <a:off x="3178458" y="504803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Oval 44"/>
          <p:cNvSpPr/>
          <p:nvPr/>
        </p:nvSpPr>
        <p:spPr>
          <a:xfrm>
            <a:off x="3108819" y="488420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Oval 45"/>
          <p:cNvSpPr/>
          <p:nvPr/>
        </p:nvSpPr>
        <p:spPr>
          <a:xfrm>
            <a:off x="3035078" y="4711949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Oval 46"/>
          <p:cNvSpPr/>
          <p:nvPr/>
        </p:nvSpPr>
        <p:spPr>
          <a:xfrm>
            <a:off x="2965280" y="455934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Oval 47"/>
          <p:cNvSpPr/>
          <p:nvPr/>
        </p:nvSpPr>
        <p:spPr>
          <a:xfrm>
            <a:off x="2884080" y="440740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Oval 48"/>
          <p:cNvSpPr/>
          <p:nvPr/>
        </p:nvSpPr>
        <p:spPr>
          <a:xfrm>
            <a:off x="2163986" y="559970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Oval 49"/>
          <p:cNvSpPr/>
          <p:nvPr/>
        </p:nvSpPr>
        <p:spPr>
          <a:xfrm>
            <a:off x="2102644" y="540798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Oval 50"/>
          <p:cNvSpPr/>
          <p:nvPr/>
        </p:nvSpPr>
        <p:spPr>
          <a:xfrm>
            <a:off x="2042208" y="522973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Oval 51"/>
          <p:cNvSpPr/>
          <p:nvPr/>
        </p:nvSpPr>
        <p:spPr>
          <a:xfrm>
            <a:off x="1977670" y="505017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Oval 52"/>
          <p:cNvSpPr/>
          <p:nvPr/>
        </p:nvSpPr>
        <p:spPr>
          <a:xfrm>
            <a:off x="1928194" y="487994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Oval 53"/>
          <p:cNvSpPr/>
          <p:nvPr/>
        </p:nvSpPr>
        <p:spPr>
          <a:xfrm>
            <a:off x="1881002" y="4724643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Oval 60"/>
          <p:cNvSpPr/>
          <p:nvPr/>
        </p:nvSpPr>
        <p:spPr>
          <a:xfrm>
            <a:off x="2351390" y="552804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Oval 61"/>
          <p:cNvSpPr/>
          <p:nvPr/>
        </p:nvSpPr>
        <p:spPr>
          <a:xfrm>
            <a:off x="2286364" y="534222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Oval 62"/>
          <p:cNvSpPr/>
          <p:nvPr/>
        </p:nvSpPr>
        <p:spPr>
          <a:xfrm>
            <a:off x="2227153" y="516433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" name="Oval 63"/>
          <p:cNvSpPr/>
          <p:nvPr/>
        </p:nvSpPr>
        <p:spPr>
          <a:xfrm>
            <a:off x="2163986" y="498573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Oval 64"/>
          <p:cNvSpPr/>
          <p:nvPr/>
        </p:nvSpPr>
        <p:spPr>
          <a:xfrm>
            <a:off x="2107536" y="482216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Oval 65"/>
          <p:cNvSpPr/>
          <p:nvPr/>
        </p:nvSpPr>
        <p:spPr>
          <a:xfrm>
            <a:off x="2049190" y="466170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Oval 66"/>
          <p:cNvSpPr/>
          <p:nvPr/>
        </p:nvSpPr>
        <p:spPr>
          <a:xfrm>
            <a:off x="2538793" y="546946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Oval 67"/>
          <p:cNvSpPr/>
          <p:nvPr/>
        </p:nvSpPr>
        <p:spPr>
          <a:xfrm>
            <a:off x="2471029" y="528671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Oval 68"/>
          <p:cNvSpPr/>
          <p:nvPr/>
        </p:nvSpPr>
        <p:spPr>
          <a:xfrm>
            <a:off x="2406974" y="510684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Oval 69"/>
          <p:cNvSpPr/>
          <p:nvPr/>
        </p:nvSpPr>
        <p:spPr>
          <a:xfrm>
            <a:off x="2339098" y="492719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Oval 70"/>
          <p:cNvSpPr/>
          <p:nvPr/>
        </p:nvSpPr>
        <p:spPr>
          <a:xfrm>
            <a:off x="2280094" y="476421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Oval 71"/>
          <p:cNvSpPr/>
          <p:nvPr/>
        </p:nvSpPr>
        <p:spPr>
          <a:xfrm>
            <a:off x="2226560" y="4607391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Oval 72"/>
          <p:cNvSpPr/>
          <p:nvPr/>
        </p:nvSpPr>
        <p:spPr>
          <a:xfrm>
            <a:off x="2720267" y="5404211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Oval 73"/>
          <p:cNvSpPr/>
          <p:nvPr/>
        </p:nvSpPr>
        <p:spPr>
          <a:xfrm>
            <a:off x="2655554" y="522259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Oval 74"/>
          <p:cNvSpPr/>
          <p:nvPr/>
        </p:nvSpPr>
        <p:spPr>
          <a:xfrm>
            <a:off x="2588376" y="503761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Oval 75"/>
          <p:cNvSpPr/>
          <p:nvPr/>
        </p:nvSpPr>
        <p:spPr>
          <a:xfrm>
            <a:off x="2519870" y="487284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Oval 76"/>
          <p:cNvSpPr/>
          <p:nvPr/>
        </p:nvSpPr>
        <p:spPr>
          <a:xfrm>
            <a:off x="2456095" y="4708759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Oval 77"/>
          <p:cNvSpPr/>
          <p:nvPr/>
        </p:nvSpPr>
        <p:spPr>
          <a:xfrm>
            <a:off x="2397103" y="454881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Oval 78"/>
          <p:cNvSpPr/>
          <p:nvPr/>
        </p:nvSpPr>
        <p:spPr>
          <a:xfrm>
            <a:off x="3085275" y="527600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Oval 79"/>
          <p:cNvSpPr/>
          <p:nvPr/>
        </p:nvSpPr>
        <p:spPr>
          <a:xfrm>
            <a:off x="3007078" y="509776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Oval 80"/>
          <p:cNvSpPr/>
          <p:nvPr/>
        </p:nvSpPr>
        <p:spPr>
          <a:xfrm>
            <a:off x="2936529" y="492625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Oval 81"/>
          <p:cNvSpPr/>
          <p:nvPr/>
        </p:nvSpPr>
        <p:spPr>
          <a:xfrm>
            <a:off x="2868023" y="476149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Oval 82"/>
          <p:cNvSpPr/>
          <p:nvPr/>
        </p:nvSpPr>
        <p:spPr>
          <a:xfrm>
            <a:off x="2800877" y="460752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8" name="Oval 83"/>
          <p:cNvSpPr/>
          <p:nvPr/>
        </p:nvSpPr>
        <p:spPr>
          <a:xfrm>
            <a:off x="2731771" y="445095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Oval 84"/>
          <p:cNvSpPr/>
          <p:nvPr/>
        </p:nvSpPr>
        <p:spPr>
          <a:xfrm>
            <a:off x="2909546" y="534222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Oval 85"/>
          <p:cNvSpPr/>
          <p:nvPr/>
        </p:nvSpPr>
        <p:spPr>
          <a:xfrm>
            <a:off x="2834720" y="516060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Oval 86"/>
          <p:cNvSpPr/>
          <p:nvPr/>
        </p:nvSpPr>
        <p:spPr>
          <a:xfrm>
            <a:off x="2764723" y="499095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Oval 87"/>
          <p:cNvSpPr/>
          <p:nvPr/>
        </p:nvSpPr>
        <p:spPr>
          <a:xfrm>
            <a:off x="2698379" y="481762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Oval 88"/>
          <p:cNvSpPr/>
          <p:nvPr/>
        </p:nvSpPr>
        <p:spPr>
          <a:xfrm>
            <a:off x="2627795" y="466040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4" name="Oval 89"/>
          <p:cNvSpPr/>
          <p:nvPr/>
        </p:nvSpPr>
        <p:spPr>
          <a:xfrm>
            <a:off x="2562008" y="450187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5" name="Oval 103"/>
          <p:cNvSpPr/>
          <p:nvPr/>
        </p:nvSpPr>
        <p:spPr>
          <a:xfrm>
            <a:off x="2374608" y="331272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6" name="TextBox 104"/>
          <p:cNvSpPr txBox="1"/>
          <p:nvPr/>
        </p:nvSpPr>
        <p:spPr>
          <a:xfrm>
            <a:off x="2329140" y="3371519"/>
            <a:ext cx="622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(X,Y,0)</a:t>
            </a:r>
            <a:endParaRPr lang="en-US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Arrow Connector 105"/>
          <p:cNvCxnSpPr/>
          <p:nvPr/>
        </p:nvCxnSpPr>
        <p:spPr>
          <a:xfrm flipH="1" flipV="1">
            <a:off x="1084392" y="1993349"/>
            <a:ext cx="15305" cy="1606525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07"/>
          <p:cNvSpPr txBox="1"/>
          <p:nvPr/>
        </p:nvSpPr>
        <p:spPr>
          <a:xfrm rot="16200000">
            <a:off x="478337" y="2582619"/>
            <a:ext cx="977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Arrow Connector 110"/>
          <p:cNvCxnSpPr/>
          <p:nvPr/>
        </p:nvCxnSpPr>
        <p:spPr>
          <a:xfrm flipH="1">
            <a:off x="1243260" y="1835373"/>
            <a:ext cx="2339145" cy="12093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6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/>
          <p:nvPr/>
        </p:nvCxnSpPr>
        <p:spPr>
          <a:xfrm>
            <a:off x="8469373" y="3508552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9525205" y="2432992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061211" y="3481035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17043" y="2405474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/>
          <p:cNvGrpSpPr/>
          <p:nvPr/>
        </p:nvGrpSpPr>
        <p:grpSpPr>
          <a:xfrm>
            <a:off x="3324059" y="2665806"/>
            <a:ext cx="1632954" cy="1626024"/>
            <a:chOff x="3533175" y="1422654"/>
            <a:chExt cx="1074277" cy="1069717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3563655" y="14255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3533175" y="24923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3533175" y="22332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3563654" y="16922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3533175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4576972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H="1">
              <a:off x="4318035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>
              <a:off x="3792112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3553016" y="19589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4058776" y="1422654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8747707" y="2702491"/>
            <a:ext cx="1632954" cy="1626024"/>
            <a:chOff x="3685575" y="1575054"/>
            <a:chExt cx="1074277" cy="1069717"/>
          </a:xfrm>
        </p:grpSpPr>
        <p:cxnSp>
          <p:nvCxnSpPr>
            <p:cNvPr id="203" name="Straight Connector 202"/>
            <p:cNvCxnSpPr/>
            <p:nvPr/>
          </p:nvCxnSpPr>
          <p:spPr>
            <a:xfrm>
              <a:off x="3716055" y="15779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3685575" y="26447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3685575" y="23856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3716054" y="18446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>
              <a:off x="3685575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H="1">
              <a:off x="4729372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4470435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3944512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3705416" y="21113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4211176" y="1575054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>
            <a:off x="788015" y="2697757"/>
            <a:ext cx="1586623" cy="0"/>
          </a:xfrm>
          <a:prstGeom prst="lin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1683" y="4319347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3" y="3925532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88013" y="3103155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41683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328307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934710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35281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8835" y="3508552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534668" y="2432992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1843" y="3508552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73311" y="1994690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65085" y="3170300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22650" y="1989109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47461" y="3142782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1540672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480212" y="3104652"/>
            <a:ext cx="1378351" cy="106738"/>
          </a:xfrm>
          <a:custGeom>
            <a:avLst/>
            <a:gdLst>
              <a:gd name="connsiteX0" fmla="*/ 0 w 895350"/>
              <a:gd name="connsiteY0" fmla="*/ 53433 h 64863"/>
              <a:gd name="connsiteX1" fmla="*/ 441960 w 895350"/>
              <a:gd name="connsiteY1" fmla="*/ 93 h 64863"/>
              <a:gd name="connsiteX2" fmla="*/ 895350 w 895350"/>
              <a:gd name="connsiteY2" fmla="*/ 64863 h 6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64863">
                <a:moveTo>
                  <a:pt x="0" y="53433"/>
                </a:moveTo>
                <a:cubicBezTo>
                  <a:pt x="146367" y="25810"/>
                  <a:pt x="292735" y="-1812"/>
                  <a:pt x="441960" y="93"/>
                </a:cubicBezTo>
                <a:cubicBezTo>
                  <a:pt x="591185" y="1998"/>
                  <a:pt x="802640" y="20413"/>
                  <a:pt x="895350" y="64863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480212" y="3759221"/>
            <a:ext cx="1378351" cy="98537"/>
          </a:xfrm>
          <a:custGeom>
            <a:avLst/>
            <a:gdLst>
              <a:gd name="connsiteX0" fmla="*/ 0 w 906780"/>
              <a:gd name="connsiteY0" fmla="*/ 0 h 64825"/>
              <a:gd name="connsiteX1" fmla="*/ 445770 w 906780"/>
              <a:gd name="connsiteY1" fmla="*/ 64770 h 64825"/>
              <a:gd name="connsiteX2" fmla="*/ 906780 w 906780"/>
              <a:gd name="connsiteY2" fmla="*/ 11430 h 6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780" h="64825">
                <a:moveTo>
                  <a:pt x="0" y="0"/>
                </a:moveTo>
                <a:cubicBezTo>
                  <a:pt x="147320" y="31432"/>
                  <a:pt x="294640" y="62865"/>
                  <a:pt x="445770" y="64770"/>
                </a:cubicBezTo>
                <a:cubicBezTo>
                  <a:pt x="596900" y="66675"/>
                  <a:pt x="829945" y="19050"/>
                  <a:pt x="906780" y="114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561292" y="4095121"/>
            <a:ext cx="1210400" cy="110161"/>
          </a:xfrm>
          <a:custGeom>
            <a:avLst/>
            <a:gdLst>
              <a:gd name="connsiteX0" fmla="*/ 0 w 796290"/>
              <a:gd name="connsiteY0" fmla="*/ 0 h 72472"/>
              <a:gd name="connsiteX1" fmla="*/ 388620 w 796290"/>
              <a:gd name="connsiteY1" fmla="*/ 72390 h 72472"/>
              <a:gd name="connsiteX2" fmla="*/ 796290 w 796290"/>
              <a:gd name="connsiteY2" fmla="*/ 11430 h 7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290" h="72472">
                <a:moveTo>
                  <a:pt x="0" y="0"/>
                </a:moveTo>
                <a:cubicBezTo>
                  <a:pt x="127952" y="35242"/>
                  <a:pt x="255905" y="70485"/>
                  <a:pt x="388620" y="72390"/>
                </a:cubicBezTo>
                <a:cubicBezTo>
                  <a:pt x="521335" y="74295"/>
                  <a:pt x="658812" y="42862"/>
                  <a:pt x="796290" y="114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578666" y="2762872"/>
            <a:ext cx="1216192" cy="110266"/>
          </a:xfrm>
          <a:custGeom>
            <a:avLst/>
            <a:gdLst>
              <a:gd name="connsiteX0" fmla="*/ 0 w 800100"/>
              <a:gd name="connsiteY0" fmla="*/ 57301 h 72541"/>
              <a:gd name="connsiteX1" fmla="*/ 392430 w 800100"/>
              <a:gd name="connsiteY1" fmla="*/ 151 h 72541"/>
              <a:gd name="connsiteX2" fmla="*/ 800100 w 800100"/>
              <a:gd name="connsiteY2" fmla="*/ 72541 h 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100" h="72541">
                <a:moveTo>
                  <a:pt x="0" y="57301"/>
                </a:moveTo>
                <a:cubicBezTo>
                  <a:pt x="129540" y="27456"/>
                  <a:pt x="259080" y="-2389"/>
                  <a:pt x="392430" y="151"/>
                </a:cubicBezTo>
                <a:cubicBezTo>
                  <a:pt x="525780" y="2691"/>
                  <a:pt x="748030" y="56031"/>
                  <a:pt x="800100" y="7254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781120" y="2792058"/>
            <a:ext cx="104490" cy="1372560"/>
          </a:xfrm>
          <a:custGeom>
            <a:avLst/>
            <a:gdLst>
              <a:gd name="connsiteX0" fmla="*/ 53501 w 68741"/>
              <a:gd name="connsiteY0" fmla="*/ 902970 h 902970"/>
              <a:gd name="connsiteX1" fmla="*/ 161 w 68741"/>
              <a:gd name="connsiteY1" fmla="*/ 453390 h 902970"/>
              <a:gd name="connsiteX2" fmla="*/ 68741 w 68741"/>
              <a:gd name="connsiteY2" fmla="*/ 0 h 90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741" h="902970">
                <a:moveTo>
                  <a:pt x="53501" y="902970"/>
                </a:moveTo>
                <a:cubicBezTo>
                  <a:pt x="25561" y="753427"/>
                  <a:pt x="-2379" y="603885"/>
                  <a:pt x="161" y="453390"/>
                </a:cubicBezTo>
                <a:cubicBezTo>
                  <a:pt x="2701" y="302895"/>
                  <a:pt x="35721" y="151447"/>
                  <a:pt x="68741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456852" y="2844181"/>
            <a:ext cx="127605" cy="1250941"/>
          </a:xfrm>
          <a:custGeom>
            <a:avLst/>
            <a:gdLst>
              <a:gd name="connsiteX0" fmla="*/ 68708 w 83948"/>
              <a:gd name="connsiteY0" fmla="*/ 822960 h 822960"/>
              <a:gd name="connsiteX1" fmla="*/ 128 w 83948"/>
              <a:gd name="connsiteY1" fmla="*/ 411480 h 822960"/>
              <a:gd name="connsiteX2" fmla="*/ 83948 w 83948"/>
              <a:gd name="connsiteY2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948" h="822960">
                <a:moveTo>
                  <a:pt x="68708" y="822960"/>
                </a:moveTo>
                <a:cubicBezTo>
                  <a:pt x="33148" y="685800"/>
                  <a:pt x="-2412" y="548640"/>
                  <a:pt x="128" y="411480"/>
                </a:cubicBezTo>
                <a:cubicBezTo>
                  <a:pt x="2668" y="274320"/>
                  <a:pt x="12828" y="53975"/>
                  <a:pt x="83948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765901" y="2873138"/>
            <a:ext cx="116044" cy="1233567"/>
          </a:xfrm>
          <a:custGeom>
            <a:avLst/>
            <a:gdLst>
              <a:gd name="connsiteX0" fmla="*/ 15240 w 76342"/>
              <a:gd name="connsiteY0" fmla="*/ 0 h 811530"/>
              <a:gd name="connsiteX1" fmla="*/ 76200 w 76342"/>
              <a:gd name="connsiteY1" fmla="*/ 403860 h 811530"/>
              <a:gd name="connsiteX2" fmla="*/ 0 w 76342"/>
              <a:gd name="connsiteY2" fmla="*/ 811530 h 8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42" h="811530">
                <a:moveTo>
                  <a:pt x="15240" y="0"/>
                </a:moveTo>
                <a:cubicBezTo>
                  <a:pt x="46990" y="134302"/>
                  <a:pt x="78740" y="268605"/>
                  <a:pt x="76200" y="403860"/>
                </a:cubicBezTo>
                <a:cubicBezTo>
                  <a:pt x="73660" y="539115"/>
                  <a:pt x="46990" y="773430"/>
                  <a:pt x="0" y="8115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435792" y="2786267"/>
            <a:ext cx="104318" cy="1389934"/>
          </a:xfrm>
          <a:custGeom>
            <a:avLst/>
            <a:gdLst>
              <a:gd name="connsiteX0" fmla="*/ 0 w 68628"/>
              <a:gd name="connsiteY0" fmla="*/ 914400 h 914400"/>
              <a:gd name="connsiteX1" fmla="*/ 68580 w 68628"/>
              <a:gd name="connsiteY1" fmla="*/ 457200 h 914400"/>
              <a:gd name="connsiteX2" fmla="*/ 11430 w 68628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28" h="914400">
                <a:moveTo>
                  <a:pt x="0" y="914400"/>
                </a:moveTo>
                <a:cubicBezTo>
                  <a:pt x="33337" y="762000"/>
                  <a:pt x="66675" y="609600"/>
                  <a:pt x="68580" y="457200"/>
                </a:cubicBezTo>
                <a:cubicBezTo>
                  <a:pt x="70485" y="304800"/>
                  <a:pt x="15875" y="74295"/>
                  <a:pt x="11430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6" idx="1"/>
            <a:endCxn id="47" idx="1"/>
          </p:cNvCxnSpPr>
          <p:nvPr/>
        </p:nvCxnSpPr>
        <p:spPr>
          <a:xfrm>
            <a:off x="3457047" y="3469651"/>
            <a:ext cx="1424682" cy="173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1"/>
            <a:endCxn id="43" idx="1"/>
          </p:cNvCxnSpPr>
          <p:nvPr/>
        </p:nvCxnSpPr>
        <p:spPr>
          <a:xfrm flipH="1">
            <a:off x="4152013" y="2763101"/>
            <a:ext cx="23166" cy="14420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627415" y="3472348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6683247" y="2396787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95910" y="1998607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13665" y="3134095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5804475" y="3460964"/>
            <a:ext cx="1841662" cy="1158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568958" y="2317164"/>
            <a:ext cx="235805" cy="2266365"/>
          </a:xfrm>
          <a:custGeom>
            <a:avLst/>
            <a:gdLst>
              <a:gd name="connsiteX0" fmla="*/ 25400 w 155130"/>
              <a:gd name="connsiteY0" fmla="*/ 0 h 1490980"/>
              <a:gd name="connsiteX1" fmla="*/ 154940 w 155130"/>
              <a:gd name="connsiteY1" fmla="*/ 754380 h 1490980"/>
              <a:gd name="connsiteX2" fmla="*/ 0 w 155130"/>
              <a:gd name="connsiteY2" fmla="*/ 1490980 h 14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130" h="1490980">
                <a:moveTo>
                  <a:pt x="25400" y="0"/>
                </a:moveTo>
                <a:cubicBezTo>
                  <a:pt x="92286" y="252941"/>
                  <a:pt x="159173" y="505883"/>
                  <a:pt x="154940" y="754380"/>
                </a:cubicBezTo>
                <a:cubicBezTo>
                  <a:pt x="150707" y="1002877"/>
                  <a:pt x="38523" y="1391920"/>
                  <a:pt x="0" y="149098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5611429" y="2313303"/>
            <a:ext cx="2266364" cy="220117"/>
          </a:xfrm>
          <a:custGeom>
            <a:avLst/>
            <a:gdLst>
              <a:gd name="connsiteX0" fmla="*/ 0 w 1490980"/>
              <a:gd name="connsiteY0" fmla="*/ 0 h 144809"/>
              <a:gd name="connsiteX1" fmla="*/ 746760 w 1490980"/>
              <a:gd name="connsiteY1" fmla="*/ 144780 h 144809"/>
              <a:gd name="connsiteX2" fmla="*/ 1490980 w 1490980"/>
              <a:gd name="connsiteY2" fmla="*/ 12700 h 14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980" h="144809">
                <a:moveTo>
                  <a:pt x="0" y="0"/>
                </a:moveTo>
                <a:cubicBezTo>
                  <a:pt x="249131" y="71331"/>
                  <a:pt x="498263" y="142663"/>
                  <a:pt x="746760" y="144780"/>
                </a:cubicBezTo>
                <a:cubicBezTo>
                  <a:pt x="995257" y="146897"/>
                  <a:pt x="1369060" y="35560"/>
                  <a:pt x="1490980" y="127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7646047" y="2344190"/>
            <a:ext cx="220162" cy="2274087"/>
          </a:xfrm>
          <a:custGeom>
            <a:avLst/>
            <a:gdLst>
              <a:gd name="connsiteX0" fmla="*/ 144839 w 144839"/>
              <a:gd name="connsiteY0" fmla="*/ 0 h 1496060"/>
              <a:gd name="connsiteX1" fmla="*/ 59 w 144839"/>
              <a:gd name="connsiteY1" fmla="*/ 744220 h 1496060"/>
              <a:gd name="connsiteX2" fmla="*/ 127059 w 144839"/>
              <a:gd name="connsiteY2" fmla="*/ 1496060 h 14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839" h="1496060">
                <a:moveTo>
                  <a:pt x="144839" y="0"/>
                </a:moveTo>
                <a:cubicBezTo>
                  <a:pt x="73930" y="247438"/>
                  <a:pt x="3022" y="494877"/>
                  <a:pt x="59" y="744220"/>
                </a:cubicBezTo>
                <a:cubicBezTo>
                  <a:pt x="-2904" y="993563"/>
                  <a:pt x="106316" y="1370330"/>
                  <a:pt x="127059" y="149606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5568958" y="4378395"/>
            <a:ext cx="2266364" cy="238120"/>
          </a:xfrm>
          <a:custGeom>
            <a:avLst/>
            <a:gdLst>
              <a:gd name="connsiteX0" fmla="*/ 0 w 1490980"/>
              <a:gd name="connsiteY0" fmla="*/ 122252 h 156653"/>
              <a:gd name="connsiteX1" fmla="*/ 744220 w 1490980"/>
              <a:gd name="connsiteY1" fmla="*/ 332 h 156653"/>
              <a:gd name="connsiteX2" fmla="*/ 1490980 w 1490980"/>
              <a:gd name="connsiteY2" fmla="*/ 155272 h 15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980" h="156653">
                <a:moveTo>
                  <a:pt x="0" y="122252"/>
                </a:moveTo>
                <a:cubicBezTo>
                  <a:pt x="247861" y="58540"/>
                  <a:pt x="495723" y="-5171"/>
                  <a:pt x="744220" y="332"/>
                </a:cubicBezTo>
                <a:cubicBezTo>
                  <a:pt x="992717" y="5835"/>
                  <a:pt x="1391920" y="173475"/>
                  <a:pt x="1490980" y="155272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5727256" y="3915526"/>
            <a:ext cx="1992238" cy="166082"/>
          </a:xfrm>
          <a:custGeom>
            <a:avLst/>
            <a:gdLst>
              <a:gd name="connsiteX0" fmla="*/ 0 w 1310640"/>
              <a:gd name="connsiteY0" fmla="*/ 99101 h 109261"/>
              <a:gd name="connsiteX1" fmla="*/ 645160 w 1310640"/>
              <a:gd name="connsiteY1" fmla="*/ 41 h 109261"/>
              <a:gd name="connsiteX2" fmla="*/ 1310640 w 1310640"/>
              <a:gd name="connsiteY2" fmla="*/ 109261 h 10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109261">
                <a:moveTo>
                  <a:pt x="0" y="99101"/>
                </a:moveTo>
                <a:cubicBezTo>
                  <a:pt x="213360" y="48724"/>
                  <a:pt x="426720" y="-1652"/>
                  <a:pt x="645160" y="41"/>
                </a:cubicBezTo>
                <a:cubicBezTo>
                  <a:pt x="863600" y="1734"/>
                  <a:pt x="1087120" y="55497"/>
                  <a:pt x="1310640" y="10926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5731117" y="2842250"/>
            <a:ext cx="2007681" cy="150687"/>
          </a:xfrm>
          <a:custGeom>
            <a:avLst/>
            <a:gdLst>
              <a:gd name="connsiteX0" fmla="*/ 0 w 1320800"/>
              <a:gd name="connsiteY0" fmla="*/ 0 h 99133"/>
              <a:gd name="connsiteX1" fmla="*/ 668020 w 1320800"/>
              <a:gd name="connsiteY1" fmla="*/ 99060 h 99133"/>
              <a:gd name="connsiteX2" fmla="*/ 1320800 w 1320800"/>
              <a:gd name="connsiteY2" fmla="*/ 12700 h 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99133">
                <a:moveTo>
                  <a:pt x="0" y="0"/>
                </a:moveTo>
                <a:cubicBezTo>
                  <a:pt x="223943" y="48471"/>
                  <a:pt x="447887" y="96943"/>
                  <a:pt x="668020" y="99060"/>
                </a:cubicBezTo>
                <a:cubicBezTo>
                  <a:pt x="888153" y="101177"/>
                  <a:pt x="1104476" y="56938"/>
                  <a:pt x="1320800" y="127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6109488" y="2460018"/>
            <a:ext cx="154808" cy="1988378"/>
          </a:xfrm>
          <a:custGeom>
            <a:avLst/>
            <a:gdLst>
              <a:gd name="connsiteX0" fmla="*/ 22860 w 101844"/>
              <a:gd name="connsiteY0" fmla="*/ 0 h 1308100"/>
              <a:gd name="connsiteX1" fmla="*/ 101600 w 101844"/>
              <a:gd name="connsiteY1" fmla="*/ 665480 h 1308100"/>
              <a:gd name="connsiteX2" fmla="*/ 0 w 101844"/>
              <a:gd name="connsiteY2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44" h="1308100">
                <a:moveTo>
                  <a:pt x="22860" y="0"/>
                </a:moveTo>
                <a:cubicBezTo>
                  <a:pt x="64135" y="223731"/>
                  <a:pt x="105410" y="447463"/>
                  <a:pt x="101600" y="665480"/>
                </a:cubicBezTo>
                <a:cubicBezTo>
                  <a:pt x="97790" y="883497"/>
                  <a:pt x="48895" y="1095798"/>
                  <a:pt x="0" y="13081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174786" y="2452296"/>
            <a:ext cx="177920" cy="2057875"/>
          </a:xfrm>
          <a:custGeom>
            <a:avLst/>
            <a:gdLst>
              <a:gd name="connsiteX0" fmla="*/ 117049 w 117049"/>
              <a:gd name="connsiteY0" fmla="*/ 0 h 1353820"/>
              <a:gd name="connsiteX1" fmla="*/ 209 w 117049"/>
              <a:gd name="connsiteY1" fmla="*/ 670560 h 1353820"/>
              <a:gd name="connsiteX2" fmla="*/ 94189 w 117049"/>
              <a:gd name="connsiteY2" fmla="*/ 1353820 h 135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049" h="1353820">
                <a:moveTo>
                  <a:pt x="117049" y="0"/>
                </a:moveTo>
                <a:cubicBezTo>
                  <a:pt x="60534" y="222461"/>
                  <a:pt x="4019" y="444923"/>
                  <a:pt x="209" y="670560"/>
                </a:cubicBezTo>
                <a:cubicBezTo>
                  <a:pt x="-3601" y="896197"/>
                  <a:pt x="45294" y="1125008"/>
                  <a:pt x="94189" y="135382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6688627" y="2533376"/>
            <a:ext cx="46331" cy="18455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62295" y="4739241"/>
            <a:ext cx="2049411" cy="51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No distortion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839701" y="4763032"/>
            <a:ext cx="2517249" cy="88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Radial distortion</a:t>
            </a:r>
          </a:p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(positive)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424622" y="4763030"/>
            <a:ext cx="2517249" cy="88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Radial distortion</a:t>
            </a:r>
          </a:p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(negative)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438379" y="2029646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0455623" y="3170300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423387" y="4727177"/>
            <a:ext cx="201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Tangential </a:t>
            </a:r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distortion</a:t>
            </a:r>
          </a:p>
          <a:p>
            <a:pPr algn="ctr"/>
            <a:r>
              <a:rPr lang="fr-F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fr-F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fr-F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975880" y="2625547"/>
            <a:ext cx="596513" cy="5858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5875273" y="2587540"/>
            <a:ext cx="608248" cy="6323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5862939" y="3622404"/>
            <a:ext cx="649797" cy="6582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6936574" y="3616786"/>
            <a:ext cx="660296" cy="7673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4348361" y="3675834"/>
            <a:ext cx="446496" cy="5098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3455018" y="3669845"/>
            <a:ext cx="527890" cy="5297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3451683" y="2800529"/>
            <a:ext cx="570967" cy="5083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4289607" y="2780849"/>
            <a:ext cx="555706" cy="5404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8706734" y="2704029"/>
            <a:ext cx="1724964" cy="1764444"/>
            <a:chOff x="7531100" y="1447800"/>
            <a:chExt cx="1134808" cy="1160780"/>
          </a:xfrm>
        </p:grpSpPr>
        <p:sp>
          <p:nvSpPr>
            <p:cNvPr id="173" name="Freeform 172"/>
            <p:cNvSpPr/>
            <p:nvPr/>
          </p:nvSpPr>
          <p:spPr>
            <a:xfrm>
              <a:off x="7759066" y="1516380"/>
              <a:ext cx="91440" cy="1024890"/>
            </a:xfrm>
            <a:custGeom>
              <a:avLst/>
              <a:gdLst>
                <a:gd name="connsiteX0" fmla="*/ 104775 w 104775"/>
                <a:gd name="connsiteY0" fmla="*/ 0 h 1116330"/>
                <a:gd name="connsiteX1" fmla="*/ 83820 w 104775"/>
                <a:gd name="connsiteY1" fmla="*/ 464820 h 1116330"/>
                <a:gd name="connsiteX2" fmla="*/ 0 w 104775"/>
                <a:gd name="connsiteY2" fmla="*/ 1116330 h 1116330"/>
                <a:gd name="connsiteX0" fmla="*/ 91440 w 91440"/>
                <a:gd name="connsiteY0" fmla="*/ 0 h 1024890"/>
                <a:gd name="connsiteX1" fmla="*/ 70485 w 91440"/>
                <a:gd name="connsiteY1" fmla="*/ 464820 h 1024890"/>
                <a:gd name="connsiteX2" fmla="*/ 0 w 91440"/>
                <a:gd name="connsiteY2" fmla="*/ 1024890 h 10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" h="1024890">
                  <a:moveTo>
                    <a:pt x="91440" y="0"/>
                  </a:moveTo>
                  <a:cubicBezTo>
                    <a:pt x="89693" y="139382"/>
                    <a:pt x="85725" y="294005"/>
                    <a:pt x="70485" y="464820"/>
                  </a:cubicBezTo>
                  <a:cubicBezTo>
                    <a:pt x="55245" y="635635"/>
                    <a:pt x="14288" y="915035"/>
                    <a:pt x="0" y="102489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7661910" y="1670684"/>
              <a:ext cx="971549" cy="83863"/>
            </a:xfrm>
            <a:custGeom>
              <a:avLst/>
              <a:gdLst>
                <a:gd name="connsiteX0" fmla="*/ 0 w 1042035"/>
                <a:gd name="connsiteY0" fmla="*/ 102870 h 102870"/>
                <a:gd name="connsiteX1" fmla="*/ 521970 w 1042035"/>
                <a:gd name="connsiteY1" fmla="*/ 64770 h 102870"/>
                <a:gd name="connsiteX2" fmla="*/ 1042035 w 1042035"/>
                <a:gd name="connsiteY2" fmla="*/ 0 h 102870"/>
                <a:gd name="connsiteX0" fmla="*/ 0 w 984885"/>
                <a:gd name="connsiteY0" fmla="*/ 97155 h 97155"/>
                <a:gd name="connsiteX1" fmla="*/ 464820 w 984885"/>
                <a:gd name="connsiteY1" fmla="*/ 64770 h 97155"/>
                <a:gd name="connsiteX2" fmla="*/ 984885 w 984885"/>
                <a:gd name="connsiteY2" fmla="*/ 0 h 9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4885" h="97155">
                  <a:moveTo>
                    <a:pt x="0" y="97155"/>
                  </a:moveTo>
                  <a:cubicBezTo>
                    <a:pt x="174149" y="86677"/>
                    <a:pt x="300673" y="80963"/>
                    <a:pt x="464820" y="64770"/>
                  </a:cubicBezTo>
                  <a:cubicBezTo>
                    <a:pt x="628968" y="48578"/>
                    <a:pt x="895985" y="10478"/>
                    <a:pt x="98488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7629525" y="1975485"/>
              <a:ext cx="1019175" cy="92087"/>
            </a:xfrm>
            <a:custGeom>
              <a:avLst/>
              <a:gdLst>
                <a:gd name="connsiteX0" fmla="*/ 0 w 1068705"/>
                <a:gd name="connsiteY0" fmla="*/ 60960 h 90526"/>
                <a:gd name="connsiteX1" fmla="*/ 520065 w 1068705"/>
                <a:gd name="connsiteY1" fmla="*/ 87630 h 90526"/>
                <a:gd name="connsiteX2" fmla="*/ 1068705 w 1068705"/>
                <a:gd name="connsiteY2" fmla="*/ 0 h 90526"/>
                <a:gd name="connsiteX0" fmla="*/ 0 w 1019175"/>
                <a:gd name="connsiteY0" fmla="*/ 68580 h 92087"/>
                <a:gd name="connsiteX1" fmla="*/ 470535 w 1019175"/>
                <a:gd name="connsiteY1" fmla="*/ 87630 h 92087"/>
                <a:gd name="connsiteX2" fmla="*/ 1019175 w 1019175"/>
                <a:gd name="connsiteY2" fmla="*/ 0 h 9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9175" h="92087">
                  <a:moveTo>
                    <a:pt x="0" y="68580"/>
                  </a:moveTo>
                  <a:cubicBezTo>
                    <a:pt x="170973" y="86995"/>
                    <a:pt x="300673" y="99060"/>
                    <a:pt x="470535" y="87630"/>
                  </a:cubicBezTo>
                  <a:cubicBezTo>
                    <a:pt x="640397" y="76200"/>
                    <a:pt x="927417" y="10795"/>
                    <a:pt x="101917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7600949" y="2236154"/>
              <a:ext cx="1064959" cy="111008"/>
            </a:xfrm>
            <a:custGeom>
              <a:avLst/>
              <a:gdLst>
                <a:gd name="connsiteX0" fmla="*/ 0 w 1074420"/>
                <a:gd name="connsiteY0" fmla="*/ 59055 h 101260"/>
                <a:gd name="connsiteX1" fmla="*/ 508635 w 1074420"/>
                <a:gd name="connsiteY1" fmla="*/ 99060 h 101260"/>
                <a:gd name="connsiteX2" fmla="*/ 1074420 w 1074420"/>
                <a:gd name="connsiteY2" fmla="*/ 0 h 101260"/>
                <a:gd name="connsiteX0" fmla="*/ 0 w 1021080"/>
                <a:gd name="connsiteY0" fmla="*/ 70485 h 103072"/>
                <a:gd name="connsiteX1" fmla="*/ 455295 w 1021080"/>
                <a:gd name="connsiteY1" fmla="*/ 99060 h 103072"/>
                <a:gd name="connsiteX2" fmla="*/ 1021080 w 1021080"/>
                <a:gd name="connsiteY2" fmla="*/ 0 h 10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1080" h="103072">
                  <a:moveTo>
                    <a:pt x="0" y="70485"/>
                  </a:moveTo>
                  <a:cubicBezTo>
                    <a:pt x="164782" y="95408"/>
                    <a:pt x="285115" y="110807"/>
                    <a:pt x="455295" y="99060"/>
                  </a:cubicBezTo>
                  <a:cubicBezTo>
                    <a:pt x="625475" y="87313"/>
                    <a:pt x="926465" y="16192"/>
                    <a:pt x="102108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7663816" y="1447800"/>
              <a:ext cx="934942" cy="83623"/>
            </a:xfrm>
            <a:custGeom>
              <a:avLst/>
              <a:gdLst>
                <a:gd name="connsiteX0" fmla="*/ 0 w 1028700"/>
                <a:gd name="connsiteY0" fmla="*/ 89535 h 89535"/>
                <a:gd name="connsiteX1" fmla="*/ 518160 w 1028700"/>
                <a:gd name="connsiteY1" fmla="*/ 55245 h 89535"/>
                <a:gd name="connsiteX2" fmla="*/ 1028700 w 1028700"/>
                <a:gd name="connsiteY2" fmla="*/ 0 h 89535"/>
                <a:gd name="connsiteX0" fmla="*/ 0 w 981075"/>
                <a:gd name="connsiteY0" fmla="*/ 87630 h 87630"/>
                <a:gd name="connsiteX1" fmla="*/ 470535 w 981075"/>
                <a:gd name="connsiteY1" fmla="*/ 55245 h 87630"/>
                <a:gd name="connsiteX2" fmla="*/ 981075 w 981075"/>
                <a:gd name="connsiteY2" fmla="*/ 0 h 8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1075" h="87630">
                  <a:moveTo>
                    <a:pt x="0" y="87630"/>
                  </a:moveTo>
                  <a:cubicBezTo>
                    <a:pt x="173355" y="77946"/>
                    <a:pt x="307023" y="69850"/>
                    <a:pt x="470535" y="55245"/>
                  </a:cubicBezTo>
                  <a:cubicBezTo>
                    <a:pt x="634047" y="40640"/>
                    <a:pt x="981075" y="0"/>
                    <a:pt x="98107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7547610" y="1535430"/>
              <a:ext cx="119133" cy="981075"/>
            </a:xfrm>
            <a:custGeom>
              <a:avLst/>
              <a:gdLst>
                <a:gd name="connsiteX0" fmla="*/ 118110 w 119133"/>
                <a:gd name="connsiteY0" fmla="*/ 0 h 981075"/>
                <a:gd name="connsiteX1" fmla="*/ 116205 w 119133"/>
                <a:gd name="connsiteY1" fmla="*/ 236220 h 981075"/>
                <a:gd name="connsiteX2" fmla="*/ 93345 w 119133"/>
                <a:gd name="connsiteY2" fmla="*/ 508635 h 981075"/>
                <a:gd name="connsiteX3" fmla="*/ 49530 w 119133"/>
                <a:gd name="connsiteY3" fmla="*/ 800100 h 981075"/>
                <a:gd name="connsiteX4" fmla="*/ 0 w 119133"/>
                <a:gd name="connsiteY4" fmla="*/ 981075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33" h="981075">
                  <a:moveTo>
                    <a:pt x="118110" y="0"/>
                  </a:moveTo>
                  <a:cubicBezTo>
                    <a:pt x="119221" y="75724"/>
                    <a:pt x="120333" y="151448"/>
                    <a:pt x="116205" y="236220"/>
                  </a:cubicBezTo>
                  <a:cubicBezTo>
                    <a:pt x="112077" y="320993"/>
                    <a:pt x="104457" y="414655"/>
                    <a:pt x="93345" y="508635"/>
                  </a:cubicBezTo>
                  <a:cubicBezTo>
                    <a:pt x="82233" y="602615"/>
                    <a:pt x="65087" y="721360"/>
                    <a:pt x="49530" y="800100"/>
                  </a:cubicBezTo>
                  <a:cubicBezTo>
                    <a:pt x="33972" y="878840"/>
                    <a:pt x="10477" y="949008"/>
                    <a:pt x="0" y="981075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8602980" y="1449705"/>
              <a:ext cx="58705" cy="1158875"/>
            </a:xfrm>
            <a:custGeom>
              <a:avLst/>
              <a:gdLst>
                <a:gd name="connsiteX0" fmla="*/ 0 w 62929"/>
                <a:gd name="connsiteY0" fmla="*/ 0 h 1095375"/>
                <a:gd name="connsiteX1" fmla="*/ 24765 w 62929"/>
                <a:gd name="connsiteY1" fmla="*/ 220980 h 1095375"/>
                <a:gd name="connsiteX2" fmla="*/ 47625 w 62929"/>
                <a:gd name="connsiteY2" fmla="*/ 537210 h 1095375"/>
                <a:gd name="connsiteX3" fmla="*/ 62865 w 62929"/>
                <a:gd name="connsiteY3" fmla="*/ 788670 h 1095375"/>
                <a:gd name="connsiteX4" fmla="*/ 41910 w 62929"/>
                <a:gd name="connsiteY4" fmla="*/ 1095375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" h="1095375">
                  <a:moveTo>
                    <a:pt x="0" y="0"/>
                  </a:moveTo>
                  <a:cubicBezTo>
                    <a:pt x="8414" y="65722"/>
                    <a:pt x="16828" y="131445"/>
                    <a:pt x="24765" y="220980"/>
                  </a:cubicBezTo>
                  <a:cubicBezTo>
                    <a:pt x="32702" y="310515"/>
                    <a:pt x="41275" y="442595"/>
                    <a:pt x="47625" y="537210"/>
                  </a:cubicBezTo>
                  <a:cubicBezTo>
                    <a:pt x="53975" y="631825"/>
                    <a:pt x="63817" y="695643"/>
                    <a:pt x="62865" y="788670"/>
                  </a:cubicBezTo>
                  <a:cubicBezTo>
                    <a:pt x="61913" y="881697"/>
                    <a:pt x="44767" y="1043940"/>
                    <a:pt x="41910" y="1095375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8330565" y="1485900"/>
              <a:ext cx="53846" cy="1106805"/>
            </a:xfrm>
            <a:custGeom>
              <a:avLst/>
              <a:gdLst>
                <a:gd name="connsiteX0" fmla="*/ 24765 w 53846"/>
                <a:gd name="connsiteY0" fmla="*/ 0 h 1106805"/>
                <a:gd name="connsiteX1" fmla="*/ 30480 w 53846"/>
                <a:gd name="connsiteY1" fmla="*/ 236220 h 1106805"/>
                <a:gd name="connsiteX2" fmla="*/ 51435 w 53846"/>
                <a:gd name="connsiteY2" fmla="*/ 548640 h 1106805"/>
                <a:gd name="connsiteX3" fmla="*/ 47625 w 53846"/>
                <a:gd name="connsiteY3" fmla="*/ 807720 h 1106805"/>
                <a:gd name="connsiteX4" fmla="*/ 0 w 53846"/>
                <a:gd name="connsiteY4" fmla="*/ 1106805 h 11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46" h="1106805">
                  <a:moveTo>
                    <a:pt x="24765" y="0"/>
                  </a:moveTo>
                  <a:cubicBezTo>
                    <a:pt x="25400" y="72390"/>
                    <a:pt x="26035" y="144780"/>
                    <a:pt x="30480" y="236220"/>
                  </a:cubicBezTo>
                  <a:cubicBezTo>
                    <a:pt x="34925" y="327660"/>
                    <a:pt x="48578" y="453390"/>
                    <a:pt x="51435" y="548640"/>
                  </a:cubicBezTo>
                  <a:cubicBezTo>
                    <a:pt x="54292" y="643890"/>
                    <a:pt x="56198" y="714692"/>
                    <a:pt x="47625" y="807720"/>
                  </a:cubicBezTo>
                  <a:cubicBezTo>
                    <a:pt x="39052" y="900748"/>
                    <a:pt x="7302" y="1054735"/>
                    <a:pt x="0" y="1106805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8012430" y="1516380"/>
              <a:ext cx="102879" cy="1062990"/>
            </a:xfrm>
            <a:custGeom>
              <a:avLst/>
              <a:gdLst>
                <a:gd name="connsiteX0" fmla="*/ 85725 w 102879"/>
                <a:gd name="connsiteY0" fmla="*/ 0 h 1062990"/>
                <a:gd name="connsiteX1" fmla="*/ 102870 w 102879"/>
                <a:gd name="connsiteY1" fmla="*/ 232410 h 1062990"/>
                <a:gd name="connsiteX2" fmla="*/ 87630 w 102879"/>
                <a:gd name="connsiteY2" fmla="*/ 556260 h 1062990"/>
                <a:gd name="connsiteX3" fmla="*/ 55245 w 102879"/>
                <a:gd name="connsiteY3" fmla="*/ 826770 h 1062990"/>
                <a:gd name="connsiteX4" fmla="*/ 0 w 102879"/>
                <a:gd name="connsiteY4" fmla="*/ 1062990 h 106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9" h="1062990">
                  <a:moveTo>
                    <a:pt x="85725" y="0"/>
                  </a:moveTo>
                  <a:cubicBezTo>
                    <a:pt x="94139" y="69850"/>
                    <a:pt x="102553" y="139700"/>
                    <a:pt x="102870" y="232410"/>
                  </a:cubicBezTo>
                  <a:cubicBezTo>
                    <a:pt x="103187" y="325120"/>
                    <a:pt x="95568" y="457200"/>
                    <a:pt x="87630" y="556260"/>
                  </a:cubicBezTo>
                  <a:cubicBezTo>
                    <a:pt x="79692" y="655320"/>
                    <a:pt x="69850" y="742315"/>
                    <a:pt x="55245" y="826770"/>
                  </a:cubicBezTo>
                  <a:cubicBezTo>
                    <a:pt x="40640" y="911225"/>
                    <a:pt x="0" y="1062990"/>
                    <a:pt x="0" y="106299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7531100" y="2504440"/>
              <a:ext cx="1104900" cy="104140"/>
            </a:xfrm>
            <a:custGeom>
              <a:avLst/>
              <a:gdLst>
                <a:gd name="connsiteX0" fmla="*/ 0 w 1104900"/>
                <a:gd name="connsiteY0" fmla="*/ 0 h 104140"/>
                <a:gd name="connsiteX1" fmla="*/ 238760 w 1104900"/>
                <a:gd name="connsiteY1" fmla="*/ 30480 h 104140"/>
                <a:gd name="connsiteX2" fmla="*/ 487680 w 1104900"/>
                <a:gd name="connsiteY2" fmla="*/ 63500 h 104140"/>
                <a:gd name="connsiteX3" fmla="*/ 820420 w 1104900"/>
                <a:gd name="connsiteY3" fmla="*/ 91440 h 104140"/>
                <a:gd name="connsiteX4" fmla="*/ 1104900 w 1104900"/>
                <a:gd name="connsiteY4" fmla="*/ 104140 h 10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900" h="104140">
                  <a:moveTo>
                    <a:pt x="0" y="0"/>
                  </a:moveTo>
                  <a:lnTo>
                    <a:pt x="238760" y="30480"/>
                  </a:lnTo>
                  <a:cubicBezTo>
                    <a:pt x="320040" y="41063"/>
                    <a:pt x="390737" y="53340"/>
                    <a:pt x="487680" y="63500"/>
                  </a:cubicBezTo>
                  <a:cubicBezTo>
                    <a:pt x="584623" y="73660"/>
                    <a:pt x="717550" y="84667"/>
                    <a:pt x="820420" y="91440"/>
                  </a:cubicBezTo>
                  <a:cubicBezTo>
                    <a:pt x="923290" y="98213"/>
                    <a:pt x="1044787" y="101600"/>
                    <a:pt x="1104900" y="10414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3" name="Straight Arrow Connector 132"/>
          <p:cNvCxnSpPr/>
          <p:nvPr/>
        </p:nvCxnSpPr>
        <p:spPr>
          <a:xfrm>
            <a:off x="8986652" y="2956640"/>
            <a:ext cx="1155564" cy="1169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>
            <a:off x="5889417" y="2654740"/>
            <a:ext cx="1632954" cy="1626024"/>
            <a:chOff x="5396485" y="1415374"/>
            <a:chExt cx="1074277" cy="1069717"/>
          </a:xfrm>
        </p:grpSpPr>
        <p:cxnSp>
          <p:nvCxnSpPr>
            <p:cNvPr id="192" name="Straight Connector 191"/>
            <p:cNvCxnSpPr/>
            <p:nvPr/>
          </p:nvCxnSpPr>
          <p:spPr>
            <a:xfrm>
              <a:off x="5426965" y="14182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396485" y="24850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396485" y="222601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426964" y="16849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5396485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6440282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>
              <a:off x="6181345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5655422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5416326" y="19516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>
              <a:off x="5922086" y="1415374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Distortion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5237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038877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So, spatial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means</a:t>
            </a:r>
            <a:r>
              <a:rPr lang="fr-FR" dirty="0" smtClean="0"/>
              <a:t> «not on the user »</a:t>
            </a:r>
            <a:br>
              <a:rPr lang="fr-FR" dirty="0" smtClean="0"/>
            </a:br>
            <a:r>
              <a:rPr lang="fr-FR" dirty="0" err="1" smtClean="0"/>
              <a:t>we</a:t>
            </a:r>
            <a:r>
              <a:rPr lang="fr-FR" dirty="0" smtClean="0"/>
              <a:t> do </a:t>
            </a:r>
            <a:r>
              <a:rPr lang="fr-FR" dirty="0" err="1" smtClean="0">
                <a:solidFill>
                  <a:srgbClr val="FF0000"/>
                </a:solidFill>
              </a:rPr>
              <a:t>projector-based</a:t>
            </a:r>
            <a:r>
              <a:rPr lang="fr-FR" dirty="0" smtClean="0"/>
              <a:t> (S)AR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8:</a:t>
            </a:r>
            <a:br>
              <a:rPr lang="fr-FR" dirty="0" smtClean="0"/>
            </a:br>
            <a:r>
              <a:rPr lang="fr-FR" dirty="0" err="1" smtClean="0"/>
              <a:t>Compensating</a:t>
            </a:r>
            <a:r>
              <a:rPr lang="fr-FR" dirty="0" smtClean="0"/>
              <a:t> camera </a:t>
            </a:r>
            <a:r>
              <a:rPr lang="fr-FR" dirty="0" err="1" smtClean="0"/>
              <a:t>distortion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2" y="1690688"/>
            <a:ext cx="10671638" cy="44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46771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HOMOGRAPHY (2D calibration)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7078" y="1478523"/>
            <a:ext cx="10510084" cy="3061546"/>
            <a:chOff x="1558226" y="2274433"/>
            <a:chExt cx="8337512" cy="2428685"/>
          </a:xfrm>
        </p:grpSpPr>
        <p:sp>
          <p:nvSpPr>
            <p:cNvPr id="4" name="Double Bracket 3"/>
            <p:cNvSpPr/>
            <p:nvPr/>
          </p:nvSpPr>
          <p:spPr>
            <a:xfrm>
              <a:off x="8673981" y="3085032"/>
              <a:ext cx="989995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br>
                <a:rPr lang="en-US" dirty="0" smtClean="0"/>
              </a:br>
              <a:r>
                <a:rPr lang="en-US" dirty="0" smtClean="0"/>
                <a:t>Y</a:t>
              </a:r>
              <a:br>
                <a:rPr lang="en-US" dirty="0" smtClean="0"/>
              </a:br>
              <a:r>
                <a:rPr lang="en-US" dirty="0" smtClean="0"/>
                <a:t>Z</a:t>
              </a:r>
              <a:endParaRPr lang="en-US" dirty="0"/>
            </a:p>
          </p:txBody>
        </p:sp>
        <p:sp>
          <p:nvSpPr>
            <p:cNvPr id="5" name="Double Bracket 4"/>
            <p:cNvSpPr/>
            <p:nvPr/>
          </p:nvSpPr>
          <p:spPr>
            <a:xfrm>
              <a:off x="6971944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 </a:t>
              </a:r>
            </a:p>
            <a:p>
              <a:pPr algn="ctr"/>
              <a:r>
                <a:rPr lang="en-US" b="1" dirty="0" smtClean="0"/>
                <a:t>Object transform as</a:t>
              </a:r>
              <a:br>
                <a:rPr lang="en-US" b="1" dirty="0" smtClean="0"/>
              </a:br>
              <a:r>
                <a:rPr lang="en-US" dirty="0" smtClean="0"/>
                <a:t>affine transform </a:t>
              </a:r>
              <a:r>
                <a:rPr lang="en-US" sz="1100" dirty="0" smtClean="0"/>
                <a:t>(rotation, translation scale)</a:t>
              </a:r>
              <a:endParaRPr lang="en-US" sz="1100" dirty="0"/>
            </a:p>
          </p:txBody>
        </p:sp>
        <p:sp>
          <p:nvSpPr>
            <p:cNvPr id="6" name="Double Bracket 5"/>
            <p:cNvSpPr/>
            <p:nvPr/>
          </p:nvSpPr>
          <p:spPr>
            <a:xfrm>
              <a:off x="5269907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4x4 </a:t>
              </a:r>
              <a:r>
                <a:rPr lang="en-US" b="1" dirty="0" smtClean="0"/>
                <a:t>matrix (camera transform)</a:t>
              </a:r>
              <a:r>
                <a:rPr lang="en-US" b="1" baseline="30000" dirty="0" smtClean="0"/>
                <a:t>-1</a:t>
              </a:r>
              <a:r>
                <a:rPr lang="en-US" dirty="0"/>
                <a:t> as</a:t>
              </a:r>
              <a:r>
                <a:rPr lang="en-US" b="1" dirty="0" smtClean="0"/>
                <a:t/>
              </a:r>
              <a:br>
                <a:rPr lang="en-US" b="1" dirty="0" smtClean="0"/>
              </a:br>
              <a:r>
                <a:rPr lang="en-US" dirty="0" smtClean="0"/>
                <a:t>Affine </a:t>
              </a:r>
              <a:r>
                <a:rPr lang="en-US" dirty="0"/>
                <a:t>transform </a:t>
              </a:r>
              <a:r>
                <a:rPr lang="en-US" sz="1100" dirty="0"/>
                <a:t>(rotation, translation scale)</a:t>
              </a:r>
            </a:p>
          </p:txBody>
        </p:sp>
        <p:sp>
          <p:nvSpPr>
            <p:cNvPr id="7" name="Double Bracket 6"/>
            <p:cNvSpPr/>
            <p:nvPr/>
          </p:nvSpPr>
          <p:spPr>
            <a:xfrm>
              <a:off x="3662586" y="309178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</a:t>
              </a:r>
              <a:br>
                <a:rPr lang="en-US" b="1" dirty="0" smtClean="0"/>
              </a:br>
              <a:r>
                <a:rPr lang="en-US" dirty="0" smtClean="0"/>
                <a:t>normalized space to pixel, then divide by perspective</a:t>
              </a:r>
              <a:endParaRPr lang="en-US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627615" y="3479480"/>
              <a:ext cx="1512606" cy="771169"/>
            </a:xfrm>
            <a:prstGeom prst="bracketPair">
              <a:avLst>
                <a:gd name="adj" fmla="val 137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U, V (,Depth)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8724" y="366341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38807" y="2654478"/>
              <a:ext cx="3340558" cy="204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3329" y="2386654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Calibration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7452" y="2274433"/>
              <a:ext cx="1452881" cy="512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Coordinate</a:t>
              </a:r>
              <a:br>
                <a:rPr lang="en-US" b="1" dirty="0" smtClean="0"/>
              </a:br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95364" y="2662239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Intrinsics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66287" y="2662612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Extrinsics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42857" y="2361491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3D model</a:t>
              </a:r>
              <a:endParaRPr lang="en-US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58226" y="2412933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Picture</a:t>
              </a:r>
              <a:endParaRPr lang="en-US" b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60145" y="484693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Image(2D*)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79437" y="4846930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View(3d)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6535129" y="4852114"/>
            <a:ext cx="113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World(3d)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8828080" y="4853285"/>
            <a:ext cx="104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Local(3d)</a:t>
            </a:r>
            <a:endParaRPr lang="en-US" i="1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9349740" y="4366078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7231977" y="4370063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070745" y="4415824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924269" y="4405013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71062" y="1957599"/>
            <a:ext cx="4211034" cy="25824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uble Bracket 5"/>
          <p:cNvSpPr/>
          <p:nvPr/>
        </p:nvSpPr>
        <p:spPr>
          <a:xfrm>
            <a:off x="4061072" y="2376089"/>
            <a:ext cx="1906758" cy="190675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4x4 </a:t>
            </a:r>
            <a:r>
              <a:rPr lang="en-US" b="1" dirty="0" smtClean="0"/>
              <a:t>matrix </a:t>
            </a:r>
            <a:r>
              <a:rPr lang="en-US" dirty="0" smtClean="0"/>
              <a:t>as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Affine </a:t>
            </a:r>
            <a:r>
              <a:rPr lang="en-US" dirty="0"/>
              <a:t>transform </a:t>
            </a:r>
            <a:r>
              <a:rPr lang="en-US" sz="1100" dirty="0"/>
              <a:t>(rotation, translation </a:t>
            </a:r>
            <a:r>
              <a:rPr lang="en-US" sz="1100" dirty="0" smtClean="0"/>
              <a:t>scale and view perspective)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906531" y="5188031"/>
            <a:ext cx="7602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PROVIDES GOOD SOLUTION OVER THE CALIBRATION PLANE</a:t>
            </a:r>
          </a:p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(but the solution </a:t>
            </a:r>
            <a:r>
              <a:rPr lang="fr-FR" sz="2400" dirty="0" err="1" smtClean="0">
                <a:solidFill>
                  <a:srgbClr val="FF0000"/>
                </a:solidFill>
              </a:rPr>
              <a:t>is</a:t>
            </a:r>
            <a:r>
              <a:rPr lang="fr-FR" sz="2400" dirty="0" smtClean="0">
                <a:solidFill>
                  <a:srgbClr val="FF0000"/>
                </a:solidFill>
              </a:rPr>
              <a:t> not </a:t>
            </a:r>
            <a:r>
              <a:rPr lang="fr-FR" sz="2400" dirty="0" err="1" smtClean="0">
                <a:solidFill>
                  <a:srgbClr val="FF0000"/>
                </a:solidFill>
              </a:rPr>
              <a:t>valid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outside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that</a:t>
            </a:r>
            <a:r>
              <a:rPr lang="fr-FR" sz="2400" dirty="0" smtClean="0">
                <a:solidFill>
                  <a:srgbClr val="FF0000"/>
                </a:solidFill>
              </a:rPr>
              <a:t> plane)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1280" y="608387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hlinkClick r:id="rId2"/>
              </a:rPr>
              <a:t>https://github.com/chiragraman/Unity3DProjectionMapping/blob/master/Assets/Scripts/Homography.cs</a:t>
            </a:r>
            <a:endParaRPr lang="en-US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083825" y="6114652"/>
            <a:ext cx="383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FF0000"/>
                </a:solidFill>
              </a:rPr>
              <a:t>Opencv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calibrate</a:t>
            </a:r>
            <a:r>
              <a:rPr lang="fr-FR" dirty="0" smtClean="0">
                <a:solidFill>
                  <a:srgbClr val="FF0000"/>
                </a:solidFill>
              </a:rPr>
              <a:t> camera </a:t>
            </a:r>
            <a:r>
              <a:rPr lang="fr-FR" dirty="0" err="1" smtClean="0">
                <a:solidFill>
                  <a:srgbClr val="FF0000"/>
                </a:solidFill>
              </a:rPr>
              <a:t>with</a:t>
            </a:r>
            <a:r>
              <a:rPr lang="fr-FR" dirty="0" smtClean="0">
                <a:solidFill>
                  <a:srgbClr val="FF0000"/>
                </a:solidFill>
              </a:rPr>
              <a:t> 4 points </a:t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err="1" smtClean="0">
                <a:solidFill>
                  <a:srgbClr val="FF0000"/>
                </a:solidFill>
              </a:rPr>
              <a:t>gives</a:t>
            </a:r>
            <a:r>
              <a:rPr lang="fr-FR" dirty="0" smtClean="0">
                <a:solidFill>
                  <a:srgbClr val="FF0000"/>
                </a:solidFill>
              </a:rPr>
              <a:t> an </a:t>
            </a:r>
            <a:r>
              <a:rPr lang="fr-FR" dirty="0" err="1" smtClean="0">
                <a:solidFill>
                  <a:srgbClr val="FF0000"/>
                </a:solidFill>
              </a:rPr>
              <a:t>homography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7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 animBg="1"/>
      <p:bldP spid="32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lelogram 31"/>
          <p:cNvSpPr/>
          <p:nvPr/>
        </p:nvSpPr>
        <p:spPr>
          <a:xfrm rot="5400000">
            <a:off x="5372784" y="1504269"/>
            <a:ext cx="4418231" cy="5162550"/>
          </a:xfrm>
          <a:prstGeom prst="parallelogram">
            <a:avLst>
              <a:gd name="adj" fmla="val 25222"/>
            </a:avLst>
          </a:prstGeom>
          <a:solidFill>
            <a:schemeClr val="accent6">
              <a:lumMod val="60000"/>
              <a:lumOff val="40000"/>
              <a:alpha val="25098"/>
            </a:schemeClr>
          </a:solidFill>
          <a:ln w="571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33343" y="4157386"/>
            <a:ext cx="111639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CAMERA </a:t>
            </a:r>
          </a:p>
          <a:p>
            <a:pPr algn="ctr"/>
            <a:r>
              <a:rPr lang="en-US" b="1" dirty="0"/>
              <a:t>l</a:t>
            </a:r>
            <a:r>
              <a:rPr lang="en-US" b="1" dirty="0" smtClean="0"/>
              <a:t>ink to </a:t>
            </a:r>
            <a:br>
              <a:rPr lang="en-US" b="1" dirty="0" smtClean="0"/>
            </a:br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575418" y="4165768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474391" y="1629763"/>
            <a:ext cx="13204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VIDEO FEED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116466" y="1638145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2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969361" y="1430477"/>
            <a:ext cx="1125313" cy="1464387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8679180" y="3898900"/>
            <a:ext cx="1054100" cy="1069340"/>
          </a:xfrm>
          <a:custGeom>
            <a:avLst/>
            <a:gdLst>
              <a:gd name="connsiteX0" fmla="*/ 0 w 680720"/>
              <a:gd name="connsiteY0" fmla="*/ 0 h 1061720"/>
              <a:gd name="connsiteX1" fmla="*/ 528320 w 680720"/>
              <a:gd name="connsiteY1" fmla="*/ 157480 h 1061720"/>
              <a:gd name="connsiteX2" fmla="*/ 528320 w 680720"/>
              <a:gd name="connsiteY2" fmla="*/ 1061720 h 1061720"/>
              <a:gd name="connsiteX3" fmla="*/ 680720 w 680720"/>
              <a:gd name="connsiteY3" fmla="*/ 909320 h 1061720"/>
              <a:gd name="connsiteX4" fmla="*/ 680720 w 680720"/>
              <a:gd name="connsiteY4" fmla="*/ 0 h 1061720"/>
              <a:gd name="connsiteX5" fmla="*/ 0 w 680720"/>
              <a:gd name="connsiteY5" fmla="*/ 0 h 1061720"/>
              <a:gd name="connsiteX0" fmla="*/ 0 w 680720"/>
              <a:gd name="connsiteY0" fmla="*/ 0 h 1061720"/>
              <a:gd name="connsiteX1" fmla="*/ 293370 w 680720"/>
              <a:gd name="connsiteY1" fmla="*/ 86360 h 1061720"/>
              <a:gd name="connsiteX2" fmla="*/ 528320 w 680720"/>
              <a:gd name="connsiteY2" fmla="*/ 157480 h 1061720"/>
              <a:gd name="connsiteX3" fmla="*/ 528320 w 680720"/>
              <a:gd name="connsiteY3" fmla="*/ 1061720 h 1061720"/>
              <a:gd name="connsiteX4" fmla="*/ 680720 w 680720"/>
              <a:gd name="connsiteY4" fmla="*/ 909320 h 1061720"/>
              <a:gd name="connsiteX5" fmla="*/ 680720 w 680720"/>
              <a:gd name="connsiteY5" fmla="*/ 0 h 1061720"/>
              <a:gd name="connsiteX6" fmla="*/ 0 w 680720"/>
              <a:gd name="connsiteY6" fmla="*/ 0 h 1061720"/>
              <a:gd name="connsiteX0" fmla="*/ 373380 w 1054100"/>
              <a:gd name="connsiteY0" fmla="*/ 0 h 1061720"/>
              <a:gd name="connsiteX1" fmla="*/ 0 w 1054100"/>
              <a:gd name="connsiteY1" fmla="*/ 132080 h 1061720"/>
              <a:gd name="connsiteX2" fmla="*/ 901700 w 1054100"/>
              <a:gd name="connsiteY2" fmla="*/ 157480 h 1061720"/>
              <a:gd name="connsiteX3" fmla="*/ 901700 w 1054100"/>
              <a:gd name="connsiteY3" fmla="*/ 1061720 h 1061720"/>
              <a:gd name="connsiteX4" fmla="*/ 1054100 w 1054100"/>
              <a:gd name="connsiteY4" fmla="*/ 909320 h 1061720"/>
              <a:gd name="connsiteX5" fmla="*/ 1054100 w 1054100"/>
              <a:gd name="connsiteY5" fmla="*/ 0 h 1061720"/>
              <a:gd name="connsiteX6" fmla="*/ 373380 w 1054100"/>
              <a:gd name="connsiteY6" fmla="*/ 0 h 1061720"/>
              <a:gd name="connsiteX0" fmla="*/ 137160 w 1054100"/>
              <a:gd name="connsiteY0" fmla="*/ 0 h 1069340"/>
              <a:gd name="connsiteX1" fmla="*/ 0 w 1054100"/>
              <a:gd name="connsiteY1" fmla="*/ 139700 h 1069340"/>
              <a:gd name="connsiteX2" fmla="*/ 901700 w 1054100"/>
              <a:gd name="connsiteY2" fmla="*/ 165100 h 1069340"/>
              <a:gd name="connsiteX3" fmla="*/ 901700 w 1054100"/>
              <a:gd name="connsiteY3" fmla="*/ 1069340 h 1069340"/>
              <a:gd name="connsiteX4" fmla="*/ 1054100 w 1054100"/>
              <a:gd name="connsiteY4" fmla="*/ 916940 h 1069340"/>
              <a:gd name="connsiteX5" fmla="*/ 1054100 w 1054100"/>
              <a:gd name="connsiteY5" fmla="*/ 7620 h 1069340"/>
              <a:gd name="connsiteX6" fmla="*/ 137160 w 1054100"/>
              <a:gd name="connsiteY6" fmla="*/ 0 h 106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100" h="1069340">
                <a:moveTo>
                  <a:pt x="137160" y="0"/>
                </a:moveTo>
                <a:lnTo>
                  <a:pt x="0" y="139700"/>
                </a:lnTo>
                <a:lnTo>
                  <a:pt x="901700" y="165100"/>
                </a:lnTo>
                <a:lnTo>
                  <a:pt x="901700" y="1069340"/>
                </a:lnTo>
                <a:lnTo>
                  <a:pt x="1054100" y="916940"/>
                </a:lnTo>
                <a:lnTo>
                  <a:pt x="1054100" y="7620"/>
                </a:lnTo>
                <a:lnTo>
                  <a:pt x="137160" y="0"/>
                </a:lnTo>
                <a:close/>
              </a:path>
            </a:pathLst>
          </a:custGeom>
          <a:solidFill>
            <a:srgbClr val="A9D18E">
              <a:alpha val="74902"/>
            </a:srgbClr>
          </a:solidFill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 smtClean="0"/>
              <a:t>Video</a:t>
            </a:r>
            <a:r>
              <a:rPr lang="fr-FR" dirty="0" smtClean="0"/>
              <a:t> </a:t>
            </a:r>
            <a:r>
              <a:rPr lang="fr-FR" dirty="0" err="1" smtClean="0"/>
              <a:t>See-through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4677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Physical-Digital relationship</a:t>
            </a:r>
            <a:endParaRPr lang="en-US" dirty="0"/>
          </a:p>
        </p:txBody>
      </p:sp>
      <p:pic>
        <p:nvPicPr>
          <p:cNvPr id="7" name="Picture 4" descr="https://i.ytimg.com/vi/P1az8bbuOLg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9716" r="15838" b="313"/>
          <a:stretch/>
        </p:blipFill>
        <p:spPr bwMode="auto">
          <a:xfrm>
            <a:off x="1181387" y="3739232"/>
            <a:ext cx="453835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i.ytimg.com/vi/bEDDj7Ahgwo/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75" r="1717" b="10374"/>
          <a:stretch/>
        </p:blipFill>
        <p:spPr bwMode="auto">
          <a:xfrm>
            <a:off x="6474864" y="3739232"/>
            <a:ext cx="4493505" cy="27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0245" y="2926442"/>
            <a:ext cx="4329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Texture mapping</a:t>
            </a:r>
            <a:br>
              <a:rPr lang="en-US" sz="2000" b="1" dirty="0" smtClean="0"/>
            </a:br>
            <a:r>
              <a:rPr lang="en-US" sz="2000" dirty="0" smtClean="0"/>
              <a:t>(Physical geometry == Digital geometry)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450308" y="2926442"/>
            <a:ext cx="4284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Anamorphic illusions</a:t>
            </a:r>
            <a:br>
              <a:rPr lang="en-US" sz="2000" b="1" dirty="0" smtClean="0"/>
            </a:br>
            <a:r>
              <a:rPr lang="en-US" sz="2000" dirty="0" smtClean="0"/>
              <a:t>(Physical geometry != Digital geometry)</a:t>
            </a: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332901" y="1570434"/>
            <a:ext cx="4252582" cy="1446550"/>
            <a:chOff x="1128374" y="1614289"/>
            <a:chExt cx="4695237" cy="1597121"/>
          </a:xfrm>
        </p:grpSpPr>
        <p:sp>
          <p:nvSpPr>
            <p:cNvPr id="13" name="Cube 12"/>
            <p:cNvSpPr/>
            <p:nvPr/>
          </p:nvSpPr>
          <p:spPr>
            <a:xfrm>
              <a:off x="4703430" y="1883667"/>
              <a:ext cx="1120181" cy="112018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4703429" y="1884482"/>
              <a:ext cx="1119367" cy="1119367"/>
            </a:xfrm>
            <a:prstGeom prst="cube">
              <a:avLst/>
            </a:prstGeom>
            <a:noFill/>
            <a:ln w="762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1128374" y="1883666"/>
              <a:ext cx="1120182" cy="1120182"/>
            </a:xfrm>
            <a:prstGeom prst="cub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2906785" y="1884480"/>
              <a:ext cx="1119367" cy="1119367"/>
            </a:xfrm>
            <a:prstGeom prst="cube">
              <a:avLst/>
            </a:prstGeom>
            <a:solidFill>
              <a:srgbClr val="5B9BD5"/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6957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+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43936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=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74864" y="1554791"/>
            <a:ext cx="4252580" cy="1446550"/>
            <a:chOff x="1128374" y="1614289"/>
            <a:chExt cx="4695235" cy="1597121"/>
          </a:xfrm>
        </p:grpSpPr>
        <p:sp>
          <p:nvSpPr>
            <p:cNvPr id="24" name="Cube 23"/>
            <p:cNvSpPr/>
            <p:nvPr/>
          </p:nvSpPr>
          <p:spPr>
            <a:xfrm rot="20700000">
              <a:off x="4942941" y="2070324"/>
              <a:ext cx="719591" cy="719593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4703427" y="1883667"/>
              <a:ext cx="1120182" cy="1120182"/>
            </a:xfrm>
            <a:prstGeom prst="cub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ube 24"/>
            <p:cNvSpPr/>
            <p:nvPr/>
          </p:nvSpPr>
          <p:spPr>
            <a:xfrm>
              <a:off x="1128374" y="1883666"/>
              <a:ext cx="1120181" cy="1120182"/>
            </a:xfrm>
            <a:prstGeom prst="cub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2906785" y="1884480"/>
              <a:ext cx="1119367" cy="1119367"/>
            </a:xfrm>
            <a:prstGeom prst="cube">
              <a:avLst/>
            </a:prstGeom>
            <a:solidFill>
              <a:srgbClr val="5B9BD5"/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6957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+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0108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=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74007" y="3739232"/>
            <a:ext cx="4494362" cy="2743200"/>
            <a:chOff x="5860595" y="1835869"/>
            <a:chExt cx="4494362" cy="2743200"/>
          </a:xfrm>
        </p:grpSpPr>
        <p:pic>
          <p:nvPicPr>
            <p:cNvPr id="3074" name="Picture 2" descr="http://i.vimeocdn.com/video/360247595_1280x72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2" t="30024" r="14986" b="5466"/>
            <a:stretch/>
          </p:blipFill>
          <p:spPr bwMode="auto">
            <a:xfrm>
              <a:off x="5860595" y="1835869"/>
              <a:ext cx="4494362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eeform 4"/>
            <p:cNvSpPr/>
            <p:nvPr/>
          </p:nvSpPr>
          <p:spPr>
            <a:xfrm>
              <a:off x="7882890" y="2875280"/>
              <a:ext cx="742950" cy="742950"/>
            </a:xfrm>
            <a:custGeom>
              <a:avLst/>
              <a:gdLst>
                <a:gd name="connsiteX0" fmla="*/ 727710 w 742950"/>
                <a:gd name="connsiteY0" fmla="*/ 693420 h 742950"/>
                <a:gd name="connsiteX1" fmla="*/ 240030 w 742950"/>
                <a:gd name="connsiteY1" fmla="*/ 742950 h 742950"/>
                <a:gd name="connsiteX2" fmla="*/ 0 w 742950"/>
                <a:gd name="connsiteY2" fmla="*/ 598170 h 742950"/>
                <a:gd name="connsiteX3" fmla="*/ 7620 w 742950"/>
                <a:gd name="connsiteY3" fmla="*/ 60960 h 742950"/>
                <a:gd name="connsiteX4" fmla="*/ 491490 w 742950"/>
                <a:gd name="connsiteY4" fmla="*/ 0 h 742950"/>
                <a:gd name="connsiteX5" fmla="*/ 742950 w 742950"/>
                <a:gd name="connsiteY5" fmla="*/ 125730 h 742950"/>
                <a:gd name="connsiteX6" fmla="*/ 727710 w 742950"/>
                <a:gd name="connsiteY6" fmla="*/ 69342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2950" h="742950">
                  <a:moveTo>
                    <a:pt x="727710" y="693420"/>
                  </a:moveTo>
                  <a:lnTo>
                    <a:pt x="240030" y="742950"/>
                  </a:lnTo>
                  <a:lnTo>
                    <a:pt x="0" y="598170"/>
                  </a:lnTo>
                  <a:lnTo>
                    <a:pt x="7620" y="60960"/>
                  </a:lnTo>
                  <a:lnTo>
                    <a:pt x="491490" y="0"/>
                  </a:lnTo>
                  <a:lnTo>
                    <a:pt x="742950" y="125730"/>
                  </a:lnTo>
                  <a:lnTo>
                    <a:pt x="727710" y="69342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32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5"/>
          <p:cNvSpPr/>
          <p:nvPr/>
        </p:nvSpPr>
        <p:spPr>
          <a:xfrm>
            <a:off x="1841950" y="3080074"/>
            <a:ext cx="3306151" cy="2943056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3859514 w 7325360"/>
              <a:gd name="connsiteY1" fmla="*/ 217604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3876104 w 3876104"/>
              <a:gd name="connsiteY0" fmla="*/ 0 h 3450414"/>
              <a:gd name="connsiteX1" fmla="*/ 3859514 w 3876104"/>
              <a:gd name="connsiteY1" fmla="*/ 101858 h 3450414"/>
              <a:gd name="connsiteX2" fmla="*/ 3220720 w 3876104"/>
              <a:gd name="connsiteY2" fmla="*/ 87454 h 3450414"/>
              <a:gd name="connsiteX3" fmla="*/ 2794000 w 3876104"/>
              <a:gd name="connsiteY3" fmla="*/ 1032334 h 3450414"/>
              <a:gd name="connsiteX4" fmla="*/ 2895600 w 3876104"/>
              <a:gd name="connsiteY4" fmla="*/ 1316814 h 3450414"/>
              <a:gd name="connsiteX5" fmla="*/ 3821575 w 3876104"/>
              <a:gd name="connsiteY5" fmla="*/ 1677945 h 3450414"/>
              <a:gd name="connsiteX6" fmla="*/ 3810000 w 3876104"/>
              <a:gd name="connsiteY6" fmla="*/ 3450414 h 3450414"/>
              <a:gd name="connsiteX7" fmla="*/ 0 w 3876104"/>
              <a:gd name="connsiteY7" fmla="*/ 107774 h 3450414"/>
              <a:gd name="connsiteX8" fmla="*/ 3876104 w 3876104"/>
              <a:gd name="connsiteY8" fmla="*/ 0 h 345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104" h="3450414">
                <a:moveTo>
                  <a:pt x="3876104" y="0"/>
                </a:moveTo>
                <a:lnTo>
                  <a:pt x="3859514" y="101858"/>
                </a:lnTo>
                <a:lnTo>
                  <a:pt x="3220720" y="87454"/>
                </a:lnTo>
                <a:lnTo>
                  <a:pt x="2794000" y="1032334"/>
                </a:lnTo>
                <a:lnTo>
                  <a:pt x="2895600" y="1316814"/>
                </a:lnTo>
                <a:lnTo>
                  <a:pt x="3821575" y="1677945"/>
                </a:lnTo>
                <a:cubicBezTo>
                  <a:pt x="3817717" y="2268768"/>
                  <a:pt x="3813858" y="2859591"/>
                  <a:pt x="3810000" y="3450414"/>
                </a:cubicBezTo>
                <a:lnTo>
                  <a:pt x="0" y="107774"/>
                </a:lnTo>
                <a:lnTo>
                  <a:pt x="3876104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7" name="Oval 5"/>
          <p:cNvSpPr/>
          <p:nvPr/>
        </p:nvSpPr>
        <p:spPr>
          <a:xfrm>
            <a:off x="3966283" y="3156700"/>
            <a:ext cx="1045131" cy="107255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1033844" y="2506959"/>
            <a:ext cx="147066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grpSp>
        <p:nvGrpSpPr>
          <p:cNvPr id="22" name="Group 6"/>
          <p:cNvGrpSpPr/>
          <p:nvPr/>
        </p:nvGrpSpPr>
        <p:grpSpPr>
          <a:xfrm rot="900000">
            <a:off x="1399845" y="2873021"/>
            <a:ext cx="528629" cy="511297"/>
            <a:chOff x="2575560" y="4053840"/>
            <a:chExt cx="619760" cy="599440"/>
          </a:xfrm>
        </p:grpSpPr>
        <p:sp>
          <p:nvSpPr>
            <p:cNvPr id="23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24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8"/>
          <p:cNvSpPr txBox="1"/>
          <p:nvPr/>
        </p:nvSpPr>
        <p:spPr>
          <a:xfrm>
            <a:off x="5133951" y="3085372"/>
            <a:ext cx="13580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</a:t>
            </a:r>
          </a:p>
          <a:p>
            <a:r>
              <a:rPr lang="fr-FR" sz="2800" dirty="0" err="1" smtClean="0">
                <a:latin typeface="Futura Light" pitchFamily="50" charset="0"/>
              </a:rPr>
              <a:t>object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35" name="Arc 34"/>
          <p:cNvSpPr/>
          <p:nvPr/>
        </p:nvSpPr>
        <p:spPr>
          <a:xfrm>
            <a:off x="3953767" y="3156700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4" name="Connecteur droit 3"/>
          <p:cNvCxnSpPr>
            <a:stCxn id="16" idx="1"/>
            <a:endCxn id="16" idx="8"/>
          </p:cNvCxnSpPr>
          <p:nvPr/>
        </p:nvCxnSpPr>
        <p:spPr>
          <a:xfrm flipV="1">
            <a:off x="5133950" y="3080074"/>
            <a:ext cx="14151" cy="8688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5" idx="2"/>
            <a:endCxn id="23" idx="6"/>
          </p:cNvCxnSpPr>
          <p:nvPr/>
        </p:nvCxnSpPr>
        <p:spPr>
          <a:xfrm flipH="1">
            <a:off x="1812289" y="3161160"/>
            <a:ext cx="2742784" cy="3411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35" idx="0"/>
            <a:endCxn id="16" idx="7"/>
          </p:cNvCxnSpPr>
          <p:nvPr/>
        </p:nvCxnSpPr>
        <p:spPr>
          <a:xfrm flipH="1" flipV="1">
            <a:off x="1841950" y="3172001"/>
            <a:ext cx="2481734" cy="1033605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9"/>
          <p:cNvSpPr txBox="1"/>
          <p:nvPr/>
        </p:nvSpPr>
        <p:spPr>
          <a:xfrm>
            <a:off x="2186441" y="5345385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53" name="TextBox 29"/>
          <p:cNvSpPr txBox="1"/>
          <p:nvPr/>
        </p:nvSpPr>
        <p:spPr>
          <a:xfrm>
            <a:off x="3087897" y="1834510"/>
            <a:ext cx="2255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  <a:latin typeface="Futura Light" pitchFamily="50" charset="0"/>
              </a:rPr>
              <a:t>Surface</a:t>
            </a:r>
          </a:p>
          <a:p>
            <a:r>
              <a:rPr lang="fr-FR" sz="2800" dirty="0" smtClean="0">
                <a:solidFill>
                  <a:srgbClr val="FF0000"/>
                </a:solidFill>
                <a:latin typeface="Futura Light" pitchFamily="50" charset="0"/>
              </a:rPr>
              <a:t>augmentation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</a:t>
            </a:r>
            <a:r>
              <a:rPr lang="en-US" u="sng" dirty="0" smtClean="0"/>
              <a:t>co-located</a:t>
            </a:r>
            <a:endParaRPr lang="en-US" u="sng" dirty="0"/>
          </a:p>
        </p:txBody>
      </p:sp>
      <p:sp>
        <p:nvSpPr>
          <p:cNvPr id="44" name="TextBox 28"/>
          <p:cNvSpPr txBox="1"/>
          <p:nvPr/>
        </p:nvSpPr>
        <p:spPr>
          <a:xfrm>
            <a:off x="5212577" y="4264903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fr-FR" sz="2800" dirty="0" err="1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cxnSp>
        <p:nvCxnSpPr>
          <p:cNvPr id="19" name="Connecteur droit 18"/>
          <p:cNvCxnSpPr>
            <a:endCxn id="16" idx="6"/>
          </p:cNvCxnSpPr>
          <p:nvPr/>
        </p:nvCxnSpPr>
        <p:spPr>
          <a:xfrm flipH="1">
            <a:off x="5091717" y="3062856"/>
            <a:ext cx="47340" cy="296027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endCxn id="33" idx="1"/>
          </p:cNvCxnSpPr>
          <p:nvPr/>
        </p:nvCxnSpPr>
        <p:spPr>
          <a:xfrm flipV="1">
            <a:off x="4487671" y="3562426"/>
            <a:ext cx="646280" cy="1263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17" idx="5"/>
          </p:cNvCxnSpPr>
          <p:nvPr/>
        </p:nvCxnSpPr>
        <p:spPr>
          <a:xfrm>
            <a:off x="4858358" y="4072187"/>
            <a:ext cx="412279" cy="2690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1"/>
          </p:cNvCxnSpPr>
          <p:nvPr/>
        </p:nvCxnSpPr>
        <p:spPr>
          <a:xfrm flipH="1" flipV="1">
            <a:off x="3881870" y="2742045"/>
            <a:ext cx="237469" cy="5717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4" descr="https://i.ytimg.com/vi/P1az8bbuOLg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9716" r="15838" b="313"/>
          <a:stretch/>
        </p:blipFill>
        <p:spPr bwMode="auto">
          <a:xfrm>
            <a:off x="7094508" y="2667879"/>
            <a:ext cx="453835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34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5"/>
          <p:cNvSpPr/>
          <p:nvPr/>
        </p:nvSpPr>
        <p:spPr>
          <a:xfrm>
            <a:off x="1828992" y="3080496"/>
            <a:ext cx="3306152" cy="2943055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3859514 w 7325360"/>
              <a:gd name="connsiteY1" fmla="*/ 217604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3876104 w 3876104"/>
              <a:gd name="connsiteY0" fmla="*/ 0 h 3450414"/>
              <a:gd name="connsiteX1" fmla="*/ 3859514 w 3876104"/>
              <a:gd name="connsiteY1" fmla="*/ 101858 h 3450414"/>
              <a:gd name="connsiteX2" fmla="*/ 3220720 w 3876104"/>
              <a:gd name="connsiteY2" fmla="*/ 87454 h 3450414"/>
              <a:gd name="connsiteX3" fmla="*/ 2794000 w 3876104"/>
              <a:gd name="connsiteY3" fmla="*/ 1032334 h 3450414"/>
              <a:gd name="connsiteX4" fmla="*/ 2895600 w 3876104"/>
              <a:gd name="connsiteY4" fmla="*/ 1316814 h 3450414"/>
              <a:gd name="connsiteX5" fmla="*/ 3821575 w 3876104"/>
              <a:gd name="connsiteY5" fmla="*/ 1677945 h 3450414"/>
              <a:gd name="connsiteX6" fmla="*/ 3810000 w 3876104"/>
              <a:gd name="connsiteY6" fmla="*/ 3450414 h 3450414"/>
              <a:gd name="connsiteX7" fmla="*/ 0 w 3876104"/>
              <a:gd name="connsiteY7" fmla="*/ 107774 h 3450414"/>
              <a:gd name="connsiteX8" fmla="*/ 3876104 w 3876104"/>
              <a:gd name="connsiteY8" fmla="*/ 0 h 345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104" h="3450414">
                <a:moveTo>
                  <a:pt x="3876104" y="0"/>
                </a:moveTo>
                <a:lnTo>
                  <a:pt x="3859514" y="101858"/>
                </a:lnTo>
                <a:lnTo>
                  <a:pt x="3220720" y="87454"/>
                </a:lnTo>
                <a:lnTo>
                  <a:pt x="2794000" y="1032334"/>
                </a:lnTo>
                <a:lnTo>
                  <a:pt x="2895600" y="1316814"/>
                </a:lnTo>
                <a:lnTo>
                  <a:pt x="3821575" y="1677945"/>
                </a:lnTo>
                <a:cubicBezTo>
                  <a:pt x="3817717" y="2268768"/>
                  <a:pt x="3813858" y="2859591"/>
                  <a:pt x="3810000" y="3450414"/>
                </a:cubicBezTo>
                <a:lnTo>
                  <a:pt x="0" y="107774"/>
                </a:lnTo>
                <a:lnTo>
                  <a:pt x="3876104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7" name="Oval 5"/>
          <p:cNvSpPr/>
          <p:nvPr/>
        </p:nvSpPr>
        <p:spPr>
          <a:xfrm>
            <a:off x="3953326" y="3157122"/>
            <a:ext cx="1045131" cy="1072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1020886" y="2507380"/>
            <a:ext cx="1470661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grpSp>
        <p:nvGrpSpPr>
          <p:cNvPr id="22" name="Group 6"/>
          <p:cNvGrpSpPr/>
          <p:nvPr/>
        </p:nvGrpSpPr>
        <p:grpSpPr>
          <a:xfrm rot="900000">
            <a:off x="1386887" y="2873443"/>
            <a:ext cx="528629" cy="511297"/>
            <a:chOff x="2575560" y="4053840"/>
            <a:chExt cx="619760" cy="599440"/>
          </a:xfrm>
        </p:grpSpPr>
        <p:sp>
          <p:nvSpPr>
            <p:cNvPr id="23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24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27"/>
          <p:cNvSpPr txBox="1"/>
          <p:nvPr/>
        </p:nvSpPr>
        <p:spPr>
          <a:xfrm>
            <a:off x="1581270" y="4126217"/>
            <a:ext cx="1247246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 </a:t>
            </a:r>
          </a:p>
          <a:p>
            <a:r>
              <a:rPr lang="en-US" sz="2800" dirty="0" smtClean="0">
                <a:latin typeface="Futura Light" pitchFamily="50" charset="0"/>
              </a:rPr>
              <a:t>support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5144305" y="3406225"/>
            <a:ext cx="1057191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sp>
        <p:nvSpPr>
          <p:cNvPr id="35" name="Arc 34"/>
          <p:cNvSpPr/>
          <p:nvPr/>
        </p:nvSpPr>
        <p:spPr>
          <a:xfrm>
            <a:off x="3950970" y="3157122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36" name="Straight Connector 2"/>
          <p:cNvCxnSpPr/>
          <p:nvPr/>
        </p:nvCxnSpPr>
        <p:spPr>
          <a:xfrm flipH="1">
            <a:off x="2656233" y="3122901"/>
            <a:ext cx="543315" cy="8839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>
            <a:stCxn id="16" idx="1"/>
            <a:endCxn id="16" idx="8"/>
          </p:cNvCxnSpPr>
          <p:nvPr/>
        </p:nvCxnSpPr>
        <p:spPr>
          <a:xfrm flipV="1">
            <a:off x="5120993" y="3080496"/>
            <a:ext cx="14151" cy="8688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5" idx="2"/>
            <a:endCxn id="23" idx="6"/>
          </p:cNvCxnSpPr>
          <p:nvPr/>
        </p:nvCxnSpPr>
        <p:spPr>
          <a:xfrm flipH="1">
            <a:off x="1799332" y="3161581"/>
            <a:ext cx="2742785" cy="3411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"/>
          <p:cNvCxnSpPr/>
          <p:nvPr/>
        </p:nvCxnSpPr>
        <p:spPr>
          <a:xfrm flipH="1">
            <a:off x="2891965" y="3198657"/>
            <a:ext cx="255174" cy="415136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Connecteur droit 40"/>
          <p:cNvCxnSpPr>
            <a:stCxn id="35" idx="0"/>
            <a:endCxn id="16" idx="7"/>
          </p:cNvCxnSpPr>
          <p:nvPr/>
        </p:nvCxnSpPr>
        <p:spPr>
          <a:xfrm flipH="1" flipV="1">
            <a:off x="1828992" y="3172422"/>
            <a:ext cx="2491895" cy="1033605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9"/>
          <p:cNvSpPr txBox="1"/>
          <p:nvPr/>
        </p:nvSpPr>
        <p:spPr>
          <a:xfrm>
            <a:off x="2173483" y="5345806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53" name="TextBox 29"/>
          <p:cNvSpPr txBox="1"/>
          <p:nvPr/>
        </p:nvSpPr>
        <p:spPr>
          <a:xfrm>
            <a:off x="2965077" y="1983122"/>
            <a:ext cx="2013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See-through</a:t>
            </a:r>
          </a:p>
          <a:p>
            <a:r>
              <a:rPr lang="fr-FR" sz="2800" dirty="0" smtClean="0">
                <a:solidFill>
                  <a:srgbClr val="FF0000"/>
                </a:solidFill>
                <a:latin typeface="Futura Light" pitchFamily="50" charset="0"/>
              </a:rPr>
              <a:t>image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</a:t>
            </a:r>
            <a:r>
              <a:rPr lang="en-US" dirty="0"/>
              <a:t>: virtual </a:t>
            </a:r>
            <a:r>
              <a:rPr lang="en-US" b="1" i="1" u="sng" dirty="0" smtClean="0"/>
              <a:t>behind </a:t>
            </a:r>
            <a:r>
              <a:rPr lang="en-US" dirty="0" smtClean="0"/>
              <a:t>of </a:t>
            </a:r>
            <a:r>
              <a:rPr lang="en-US" dirty="0"/>
              <a:t>physical</a:t>
            </a:r>
            <a:endParaRPr lang="en-US" u="sng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3074939" y="3375669"/>
            <a:ext cx="872904" cy="238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 flipH="1" flipV="1">
            <a:off x="3166109" y="3232954"/>
            <a:ext cx="960067" cy="504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H="1" flipV="1">
            <a:off x="2978321" y="3537463"/>
            <a:ext cx="1029904" cy="420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http://i.vimeocdn.com/video/360247595_1280x7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2" t="30024" r="14986" b="5466"/>
          <a:stretch/>
        </p:blipFill>
        <p:spPr bwMode="auto">
          <a:xfrm>
            <a:off x="6919902" y="2813743"/>
            <a:ext cx="44943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 4"/>
          <p:cNvSpPr/>
          <p:nvPr/>
        </p:nvSpPr>
        <p:spPr>
          <a:xfrm>
            <a:off x="8942197" y="3853154"/>
            <a:ext cx="742950" cy="742950"/>
          </a:xfrm>
          <a:custGeom>
            <a:avLst/>
            <a:gdLst>
              <a:gd name="connsiteX0" fmla="*/ 727710 w 742950"/>
              <a:gd name="connsiteY0" fmla="*/ 693420 h 742950"/>
              <a:gd name="connsiteX1" fmla="*/ 240030 w 742950"/>
              <a:gd name="connsiteY1" fmla="*/ 742950 h 742950"/>
              <a:gd name="connsiteX2" fmla="*/ 0 w 742950"/>
              <a:gd name="connsiteY2" fmla="*/ 598170 h 742950"/>
              <a:gd name="connsiteX3" fmla="*/ 7620 w 742950"/>
              <a:gd name="connsiteY3" fmla="*/ 60960 h 742950"/>
              <a:gd name="connsiteX4" fmla="*/ 491490 w 742950"/>
              <a:gd name="connsiteY4" fmla="*/ 0 h 742950"/>
              <a:gd name="connsiteX5" fmla="*/ 742950 w 742950"/>
              <a:gd name="connsiteY5" fmla="*/ 125730 h 742950"/>
              <a:gd name="connsiteX6" fmla="*/ 727710 w 742950"/>
              <a:gd name="connsiteY6" fmla="*/ 69342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950" h="742950">
                <a:moveTo>
                  <a:pt x="727710" y="693420"/>
                </a:moveTo>
                <a:lnTo>
                  <a:pt x="240030" y="742950"/>
                </a:lnTo>
                <a:lnTo>
                  <a:pt x="0" y="598170"/>
                </a:lnTo>
                <a:lnTo>
                  <a:pt x="7620" y="60960"/>
                </a:lnTo>
                <a:lnTo>
                  <a:pt x="491490" y="0"/>
                </a:lnTo>
                <a:lnTo>
                  <a:pt x="742950" y="125730"/>
                </a:lnTo>
                <a:lnTo>
                  <a:pt x="727710" y="69342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 animBg="1"/>
      <p:bldP spid="53" grpId="0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1004991" y="2525721"/>
            <a:ext cx="6248219" cy="3041782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5081745 w 7325360"/>
              <a:gd name="connsiteY5" fmla="*/ 2314165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25360" h="3566160">
                <a:moveTo>
                  <a:pt x="7325360" y="0"/>
                </a:moveTo>
                <a:lnTo>
                  <a:pt x="7112000" y="182880"/>
                </a:lnTo>
                <a:lnTo>
                  <a:pt x="3220720" y="203200"/>
                </a:lnTo>
                <a:lnTo>
                  <a:pt x="2794000" y="1148080"/>
                </a:lnTo>
                <a:lnTo>
                  <a:pt x="2895600" y="1432560"/>
                </a:lnTo>
                <a:lnTo>
                  <a:pt x="5081745" y="2314165"/>
                </a:lnTo>
                <a:lnTo>
                  <a:pt x="4643120" y="2814320"/>
                </a:lnTo>
                <a:lnTo>
                  <a:pt x="3810000" y="3566160"/>
                </a:lnTo>
                <a:lnTo>
                  <a:pt x="0" y="223520"/>
                </a:lnTo>
                <a:lnTo>
                  <a:pt x="7325360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129325" y="2701073"/>
            <a:ext cx="1045131" cy="1072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885" y="2051332"/>
            <a:ext cx="147066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046773" y="2508389"/>
            <a:ext cx="3241101" cy="3280811"/>
          </a:xfrm>
          <a:custGeom>
            <a:avLst/>
            <a:gdLst>
              <a:gd name="connsiteX0" fmla="*/ 4714240 w 4714240"/>
              <a:gd name="connsiteY0" fmla="*/ 0 h 4795520"/>
              <a:gd name="connsiteX1" fmla="*/ 3840480 w 4714240"/>
              <a:gd name="connsiteY1" fmla="*/ 660400 h 4795520"/>
              <a:gd name="connsiteX2" fmla="*/ 3098800 w 4714240"/>
              <a:gd name="connsiteY2" fmla="*/ 894080 h 4795520"/>
              <a:gd name="connsiteX3" fmla="*/ 2489200 w 4714240"/>
              <a:gd name="connsiteY3" fmla="*/ 1209040 h 4795520"/>
              <a:gd name="connsiteX4" fmla="*/ 2174240 w 4714240"/>
              <a:gd name="connsiteY4" fmla="*/ 1778000 h 4795520"/>
              <a:gd name="connsiteX5" fmla="*/ 2011680 w 4714240"/>
              <a:gd name="connsiteY5" fmla="*/ 2458720 h 4795520"/>
              <a:gd name="connsiteX6" fmla="*/ 1981200 w 4714240"/>
              <a:gd name="connsiteY6" fmla="*/ 2814320 h 4795520"/>
              <a:gd name="connsiteX7" fmla="*/ 1188720 w 4714240"/>
              <a:gd name="connsiteY7" fmla="*/ 3576320 h 4795520"/>
              <a:gd name="connsiteX8" fmla="*/ 0 w 4714240"/>
              <a:gd name="connsiteY8" fmla="*/ 4795520 h 4795520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2184400 w 3799840"/>
              <a:gd name="connsiteY2" fmla="*/ 894080 h 3846396"/>
              <a:gd name="connsiteX3" fmla="*/ 1574800 w 3799840"/>
              <a:gd name="connsiteY3" fmla="*/ 1209040 h 3846396"/>
              <a:gd name="connsiteX4" fmla="*/ 1259840 w 3799840"/>
              <a:gd name="connsiteY4" fmla="*/ 1778000 h 3846396"/>
              <a:gd name="connsiteX5" fmla="*/ 1097280 w 3799840"/>
              <a:gd name="connsiteY5" fmla="*/ 2458720 h 3846396"/>
              <a:gd name="connsiteX6" fmla="*/ 1066800 w 3799840"/>
              <a:gd name="connsiteY6" fmla="*/ 2814320 h 3846396"/>
              <a:gd name="connsiteX7" fmla="*/ 274320 w 3799840"/>
              <a:gd name="connsiteY7" fmla="*/ 3576320 h 3846396"/>
              <a:gd name="connsiteX8" fmla="*/ 0 w 3799840"/>
              <a:gd name="connsiteY8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574800 w 3799840"/>
              <a:gd name="connsiteY2" fmla="*/ 1209040 h 3846396"/>
              <a:gd name="connsiteX3" fmla="*/ 1259840 w 3799840"/>
              <a:gd name="connsiteY3" fmla="*/ 1778000 h 3846396"/>
              <a:gd name="connsiteX4" fmla="*/ 1097280 w 3799840"/>
              <a:gd name="connsiteY4" fmla="*/ 2458720 h 3846396"/>
              <a:gd name="connsiteX5" fmla="*/ 1066800 w 3799840"/>
              <a:gd name="connsiteY5" fmla="*/ 2814320 h 3846396"/>
              <a:gd name="connsiteX6" fmla="*/ 274320 w 3799840"/>
              <a:gd name="connsiteY6" fmla="*/ 3576320 h 3846396"/>
              <a:gd name="connsiteX7" fmla="*/ 0 w 3799840"/>
              <a:gd name="connsiteY7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259840 w 3799840"/>
              <a:gd name="connsiteY2" fmla="*/ 1778000 h 3846396"/>
              <a:gd name="connsiteX3" fmla="*/ 1097280 w 3799840"/>
              <a:gd name="connsiteY3" fmla="*/ 2458720 h 3846396"/>
              <a:gd name="connsiteX4" fmla="*/ 1066800 w 3799840"/>
              <a:gd name="connsiteY4" fmla="*/ 2814320 h 3846396"/>
              <a:gd name="connsiteX5" fmla="*/ 274320 w 3799840"/>
              <a:gd name="connsiteY5" fmla="*/ 3576320 h 3846396"/>
              <a:gd name="connsiteX6" fmla="*/ 0 w 3799840"/>
              <a:gd name="connsiteY6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097280 w 3799840"/>
              <a:gd name="connsiteY2" fmla="*/ 2458720 h 3846396"/>
              <a:gd name="connsiteX3" fmla="*/ 1066800 w 3799840"/>
              <a:gd name="connsiteY3" fmla="*/ 2814320 h 3846396"/>
              <a:gd name="connsiteX4" fmla="*/ 274320 w 3799840"/>
              <a:gd name="connsiteY4" fmla="*/ 3576320 h 3846396"/>
              <a:gd name="connsiteX5" fmla="*/ 0 w 3799840"/>
              <a:gd name="connsiteY5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066800 w 3799840"/>
              <a:gd name="connsiteY2" fmla="*/ 2814320 h 3846396"/>
              <a:gd name="connsiteX3" fmla="*/ 274320 w 3799840"/>
              <a:gd name="connsiteY3" fmla="*/ 3576320 h 3846396"/>
              <a:gd name="connsiteX4" fmla="*/ 0 w 3799840"/>
              <a:gd name="connsiteY4" fmla="*/ 3846396 h 3846396"/>
              <a:gd name="connsiteX0" fmla="*/ 3799840 w 3799840"/>
              <a:gd name="connsiteY0" fmla="*/ 0 h 3846396"/>
              <a:gd name="connsiteX1" fmla="*/ 1066800 w 3799840"/>
              <a:gd name="connsiteY1" fmla="*/ 2814320 h 3846396"/>
              <a:gd name="connsiteX2" fmla="*/ 274320 w 3799840"/>
              <a:gd name="connsiteY2" fmla="*/ 3576320 h 3846396"/>
              <a:gd name="connsiteX3" fmla="*/ 0 w 3799840"/>
              <a:gd name="connsiteY3" fmla="*/ 3846396 h 384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9840" h="3846396">
                <a:moveTo>
                  <a:pt x="3799840" y="0"/>
                </a:moveTo>
                <a:lnTo>
                  <a:pt x="1066800" y="2814320"/>
                </a:lnTo>
                <a:lnTo>
                  <a:pt x="274320" y="3576320"/>
                </a:lnTo>
                <a:cubicBezTo>
                  <a:pt x="-121920" y="3982720"/>
                  <a:pt x="396240" y="3439996"/>
                  <a:pt x="0" y="3846396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 rot="900000">
            <a:off x="562886" y="2417394"/>
            <a:ext cx="528629" cy="511297"/>
            <a:chOff x="2575560" y="4053840"/>
            <a:chExt cx="619760" cy="599440"/>
          </a:xfrm>
        </p:grpSpPr>
        <p:sp>
          <p:nvSpPr>
            <p:cNvPr id="8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5320743" y="2703429"/>
            <a:ext cx="1775349" cy="1791897"/>
          </a:xfrm>
          <a:custGeom>
            <a:avLst/>
            <a:gdLst>
              <a:gd name="connsiteX0" fmla="*/ 0 w 1950720"/>
              <a:gd name="connsiteY0" fmla="*/ 1625600 h 1625600"/>
              <a:gd name="connsiteX1" fmla="*/ 0 w 1950720"/>
              <a:gd name="connsiteY1" fmla="*/ 1625600 h 1625600"/>
              <a:gd name="connsiteX2" fmla="*/ 91440 w 1950720"/>
              <a:gd name="connsiteY2" fmla="*/ 1280160 h 1625600"/>
              <a:gd name="connsiteX3" fmla="*/ 416560 w 1950720"/>
              <a:gd name="connsiteY3" fmla="*/ 680720 h 1625600"/>
              <a:gd name="connsiteX4" fmla="*/ 1016000 w 1950720"/>
              <a:gd name="connsiteY4" fmla="*/ 345440 h 1625600"/>
              <a:gd name="connsiteX5" fmla="*/ 1818640 w 1950720"/>
              <a:gd name="connsiteY5" fmla="*/ 121920 h 1625600"/>
              <a:gd name="connsiteX6" fmla="*/ 1950720 w 1950720"/>
              <a:gd name="connsiteY6" fmla="*/ 0 h 1625600"/>
              <a:gd name="connsiteX0" fmla="*/ 0 w 2367280"/>
              <a:gd name="connsiteY0" fmla="*/ 1950720 h 1950720"/>
              <a:gd name="connsiteX1" fmla="*/ 0 w 2367280"/>
              <a:gd name="connsiteY1" fmla="*/ 1950720 h 1950720"/>
              <a:gd name="connsiteX2" fmla="*/ 91440 w 2367280"/>
              <a:gd name="connsiteY2" fmla="*/ 1605280 h 1950720"/>
              <a:gd name="connsiteX3" fmla="*/ 416560 w 2367280"/>
              <a:gd name="connsiteY3" fmla="*/ 1005840 h 1950720"/>
              <a:gd name="connsiteX4" fmla="*/ 1016000 w 2367280"/>
              <a:gd name="connsiteY4" fmla="*/ 670560 h 1950720"/>
              <a:gd name="connsiteX5" fmla="*/ 1818640 w 2367280"/>
              <a:gd name="connsiteY5" fmla="*/ 447040 h 1950720"/>
              <a:gd name="connsiteX6" fmla="*/ 2367280 w 2367280"/>
              <a:gd name="connsiteY6" fmla="*/ 0 h 1950720"/>
              <a:gd name="connsiteX0" fmla="*/ 0 w 2367280"/>
              <a:gd name="connsiteY0" fmla="*/ 1950720 h 2143686"/>
              <a:gd name="connsiteX1" fmla="*/ 371639 w 2367280"/>
              <a:gd name="connsiteY1" fmla="*/ 2143686 h 2143686"/>
              <a:gd name="connsiteX2" fmla="*/ 91440 w 2367280"/>
              <a:gd name="connsiteY2" fmla="*/ 1605280 h 2143686"/>
              <a:gd name="connsiteX3" fmla="*/ 416560 w 2367280"/>
              <a:gd name="connsiteY3" fmla="*/ 1005840 h 2143686"/>
              <a:gd name="connsiteX4" fmla="*/ 1016000 w 2367280"/>
              <a:gd name="connsiteY4" fmla="*/ 670560 h 2143686"/>
              <a:gd name="connsiteX5" fmla="*/ 1818640 w 2367280"/>
              <a:gd name="connsiteY5" fmla="*/ 447040 h 2143686"/>
              <a:gd name="connsiteX6" fmla="*/ 2367280 w 2367280"/>
              <a:gd name="connsiteY6" fmla="*/ 0 h 2143686"/>
              <a:gd name="connsiteX0" fmla="*/ 280199 w 2275840"/>
              <a:gd name="connsiteY0" fmla="*/ 2143686 h 2143686"/>
              <a:gd name="connsiteX1" fmla="*/ 0 w 2275840"/>
              <a:gd name="connsiteY1" fmla="*/ 1605280 h 2143686"/>
              <a:gd name="connsiteX2" fmla="*/ 325120 w 2275840"/>
              <a:gd name="connsiteY2" fmla="*/ 1005840 h 2143686"/>
              <a:gd name="connsiteX3" fmla="*/ 924560 w 2275840"/>
              <a:gd name="connsiteY3" fmla="*/ 670560 h 2143686"/>
              <a:gd name="connsiteX4" fmla="*/ 1727200 w 2275840"/>
              <a:gd name="connsiteY4" fmla="*/ 447040 h 2143686"/>
              <a:gd name="connsiteX5" fmla="*/ 2275840 w 2275840"/>
              <a:gd name="connsiteY5" fmla="*/ 0 h 2143686"/>
              <a:gd name="connsiteX0" fmla="*/ 0 w 1995641"/>
              <a:gd name="connsiteY0" fmla="*/ 2143686 h 2143686"/>
              <a:gd name="connsiteX1" fmla="*/ 44921 w 1995641"/>
              <a:gd name="connsiteY1" fmla="*/ 1005840 h 2143686"/>
              <a:gd name="connsiteX2" fmla="*/ 644361 w 1995641"/>
              <a:gd name="connsiteY2" fmla="*/ 670560 h 2143686"/>
              <a:gd name="connsiteX3" fmla="*/ 1447001 w 1995641"/>
              <a:gd name="connsiteY3" fmla="*/ 447040 h 2143686"/>
              <a:gd name="connsiteX4" fmla="*/ 1995641 w 1995641"/>
              <a:gd name="connsiteY4" fmla="*/ 0 h 2143686"/>
              <a:gd name="connsiteX0" fmla="*/ 0 w 1995641"/>
              <a:gd name="connsiteY0" fmla="*/ 2143686 h 2143686"/>
              <a:gd name="connsiteX1" fmla="*/ 644361 w 1995641"/>
              <a:gd name="connsiteY1" fmla="*/ 670560 h 2143686"/>
              <a:gd name="connsiteX2" fmla="*/ 1447001 w 1995641"/>
              <a:gd name="connsiteY2" fmla="*/ 447040 h 2143686"/>
              <a:gd name="connsiteX3" fmla="*/ 1995641 w 1995641"/>
              <a:gd name="connsiteY3" fmla="*/ 0 h 2143686"/>
              <a:gd name="connsiteX0" fmla="*/ 0 w 1995641"/>
              <a:gd name="connsiteY0" fmla="*/ 2143686 h 2143686"/>
              <a:gd name="connsiteX1" fmla="*/ 622921 w 1995641"/>
              <a:gd name="connsiteY1" fmla="*/ 670560 h 2143686"/>
              <a:gd name="connsiteX2" fmla="*/ 1447001 w 1995641"/>
              <a:gd name="connsiteY2" fmla="*/ 447040 h 2143686"/>
              <a:gd name="connsiteX3" fmla="*/ 1995641 w 1995641"/>
              <a:gd name="connsiteY3" fmla="*/ 0 h 2143686"/>
              <a:gd name="connsiteX0" fmla="*/ 0 w 1995641"/>
              <a:gd name="connsiteY0" fmla="*/ 2143686 h 2143686"/>
              <a:gd name="connsiteX1" fmla="*/ 1447001 w 1995641"/>
              <a:gd name="connsiteY1" fmla="*/ 447040 h 2143686"/>
              <a:gd name="connsiteX2" fmla="*/ 1995641 w 1995641"/>
              <a:gd name="connsiteY2" fmla="*/ 0 h 2143686"/>
              <a:gd name="connsiteX0" fmla="*/ 0 w 1995641"/>
              <a:gd name="connsiteY0" fmla="*/ 2143686 h 2143686"/>
              <a:gd name="connsiteX1" fmla="*/ 1547057 w 1995641"/>
              <a:gd name="connsiteY1" fmla="*/ 568537 h 2143686"/>
              <a:gd name="connsiteX2" fmla="*/ 1995641 w 1995641"/>
              <a:gd name="connsiteY2" fmla="*/ 0 h 2143686"/>
              <a:gd name="connsiteX0" fmla="*/ 0 w 2081404"/>
              <a:gd name="connsiteY0" fmla="*/ 2100805 h 2100805"/>
              <a:gd name="connsiteX1" fmla="*/ 1547057 w 2081404"/>
              <a:gd name="connsiteY1" fmla="*/ 525656 h 2100805"/>
              <a:gd name="connsiteX2" fmla="*/ 2081404 w 2081404"/>
              <a:gd name="connsiteY2" fmla="*/ 0 h 210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1404" h="2100805">
                <a:moveTo>
                  <a:pt x="0" y="2100805"/>
                </a:moveTo>
                <a:lnTo>
                  <a:pt x="1547057" y="525656"/>
                </a:lnTo>
                <a:lnTo>
                  <a:pt x="2081404" y="0"/>
                </a:ln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0112" y="4892299"/>
            <a:ext cx="1247245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 </a:t>
            </a:r>
          </a:p>
          <a:p>
            <a:r>
              <a:rPr lang="en-US" sz="2800" dirty="0" smtClean="0">
                <a:latin typeface="Futura Light" pitchFamily="50" charset="0"/>
              </a:rPr>
              <a:t>support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83379" y="1731824"/>
            <a:ext cx="1057191" cy="81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06203" y="4069124"/>
            <a:ext cx="165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“shadow”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3126968" y="2701073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39" name="Connecteur droit 38"/>
          <p:cNvCxnSpPr>
            <a:stCxn id="3" idx="2"/>
          </p:cNvCxnSpPr>
          <p:nvPr/>
        </p:nvCxnSpPr>
        <p:spPr>
          <a:xfrm flipH="1">
            <a:off x="1062644" y="2705533"/>
            <a:ext cx="2655471" cy="6478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3" idx="0"/>
          </p:cNvCxnSpPr>
          <p:nvPr/>
        </p:nvCxnSpPr>
        <p:spPr>
          <a:xfrm flipH="1" flipV="1">
            <a:off x="1062644" y="2770316"/>
            <a:ext cx="2434241" cy="97966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9"/>
          <p:cNvSpPr txBox="1"/>
          <p:nvPr/>
        </p:nvSpPr>
        <p:spPr>
          <a:xfrm>
            <a:off x="1990134" y="4967381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virtual </a:t>
            </a:r>
            <a:r>
              <a:rPr lang="en-US" b="1" i="1" u="sng" dirty="0" smtClean="0"/>
              <a:t>in front </a:t>
            </a:r>
            <a:r>
              <a:rPr lang="en-US" dirty="0" smtClean="0"/>
              <a:t>of physical</a:t>
            </a:r>
            <a:endParaRPr lang="en-US" u="sng" dirty="0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3337082" y="2800095"/>
            <a:ext cx="3371274" cy="93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3171160" y="2990516"/>
            <a:ext cx="3223822" cy="299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6" idx="2"/>
          </p:cNvCxnSpPr>
          <p:nvPr/>
        </p:nvCxnSpPr>
        <p:spPr>
          <a:xfrm>
            <a:off x="3129325" y="3237352"/>
            <a:ext cx="2676878" cy="643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3171160" y="3400493"/>
            <a:ext cx="2215264" cy="930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https://i.ytimg.com/vi/bEDDj7Ahgwo/hq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75" r="1717" b="10374"/>
          <a:stretch/>
        </p:blipFill>
        <p:spPr bwMode="auto">
          <a:xfrm>
            <a:off x="7641210" y="2787492"/>
            <a:ext cx="4493505" cy="27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12859</TotalTime>
  <Words>913</Words>
  <Application>Microsoft Office PowerPoint</Application>
  <PresentationFormat>Grand écran</PresentationFormat>
  <Paragraphs>339</Paragraphs>
  <Slides>54</Slides>
  <Notes>2</Notes>
  <HiddenSlides>2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Futura Light</vt:lpstr>
      <vt:lpstr>Office Theme</vt:lpstr>
      <vt:lpstr>SPATIAL  AUGMENTED REALITY</vt:lpstr>
      <vt:lpstr>Introduction</vt:lpstr>
      <vt:lpstr>Spatial Augmented Reality</vt:lpstr>
      <vt:lpstr>Display location: Body vs Space</vt:lpstr>
      <vt:lpstr>So, spatial only means «not on the user » we do projector-based (S)AR</vt:lpstr>
      <vt:lpstr>Physical-Digital relationship</vt:lpstr>
      <vt:lpstr>Image location: co-located</vt:lpstr>
      <vt:lpstr>Image location: virtual behind of physical</vt:lpstr>
      <vt:lpstr>Image location: virtual in front of physical</vt:lpstr>
      <vt:lpstr>Image location: virtual in front of physical</vt:lpstr>
      <vt:lpstr>Image location: virtual in front of physical</vt:lpstr>
      <vt:lpstr>Stereoscopy</vt:lpstr>
      <vt:lpstr>Depth error</vt:lpstr>
      <vt:lpstr>Présentation PowerPoint</vt:lpstr>
      <vt:lpstr>Each of these illusions  can be created using projectors</vt:lpstr>
      <vt:lpstr>Présentation PowerPoint</vt:lpstr>
      <vt:lpstr>Présentation PowerPoint</vt:lpstr>
      <vt:lpstr>The pin camera model: The parts</vt:lpstr>
      <vt:lpstr>The pin camera model: the Field of view</vt:lpstr>
      <vt:lpstr>The pin camera model: The Frustum</vt:lpstr>
      <vt:lpstr>The pin camera model: The Depth</vt:lpstr>
      <vt:lpstr>Knowing the camera parameters</vt:lpstr>
      <vt:lpstr>How do these matrices look like?</vt:lpstr>
      <vt:lpstr>How do these matrices look like?</vt:lpstr>
      <vt:lpstr>Présentation PowerPoint</vt:lpstr>
      <vt:lpstr>Changing the camera and the image plane</vt:lpstr>
      <vt:lpstr>See-through – fixed camera</vt:lpstr>
      <vt:lpstr>Example 3a  See-through – fixed camera</vt:lpstr>
      <vt:lpstr>Changing the camera and the image plane</vt:lpstr>
      <vt:lpstr>See-through – independent camera / fishtank</vt:lpstr>
      <vt:lpstr>Example 3b  See-through – independent camera</vt:lpstr>
      <vt:lpstr>Présentation PowerPoint</vt:lpstr>
      <vt:lpstr>Présentation PowerPoint</vt:lpstr>
      <vt:lpstr>A projector is a reverse camera</vt:lpstr>
      <vt:lpstr>Example 0:  Frustum</vt:lpstr>
      <vt:lpstr>Example 1:  materials</vt:lpstr>
      <vt:lpstr>Example 3  Augmented surfaces vs virtual projection</vt:lpstr>
      <vt:lpstr>Présentation PowerPoint</vt:lpstr>
      <vt:lpstr>Example 0:  Frustum</vt:lpstr>
      <vt:lpstr>Calibration requires uv-xyz pairs</vt:lpstr>
      <vt:lpstr>Example 4:  Dummy calibration</vt:lpstr>
      <vt:lpstr>Example 5:  UV Picking (bad)</vt:lpstr>
      <vt:lpstr>How checkerboards and markers provide 3D information</vt:lpstr>
      <vt:lpstr>AR Markers are just special grids </vt:lpstr>
      <vt:lpstr>Example 5:  Markers (decent/bad)</vt:lpstr>
      <vt:lpstr>Example 5:  Vision (decent /problematic)</vt:lpstr>
      <vt:lpstr>Oveview</vt:lpstr>
      <vt:lpstr>Image Distortion</vt:lpstr>
      <vt:lpstr>Image Distortion</vt:lpstr>
      <vt:lpstr>Example 8: Compensating camera distortion</vt:lpstr>
      <vt:lpstr>Other stuff</vt:lpstr>
      <vt:lpstr>HOMOGRAPHY (2D calibration)</vt:lpstr>
      <vt:lpstr>Video See-through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SAR works?</dc:title>
  <dc:creator>Joan Sol Roo</dc:creator>
  <cp:lastModifiedBy>Joan Sol Roo</cp:lastModifiedBy>
  <cp:revision>236</cp:revision>
  <dcterms:created xsi:type="dcterms:W3CDTF">2017-03-18T12:24:19Z</dcterms:created>
  <dcterms:modified xsi:type="dcterms:W3CDTF">2019-05-09T13:01:54Z</dcterms:modified>
</cp:coreProperties>
</file>